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
      <p:font typeface="Encode Sans Semi Condensed"/>
      <p:regular r:id="rId28"/>
      <p:bold r:id="rId29"/>
    </p:embeddedFont>
    <p:embeddedFont>
      <p:font typeface="Proxima Nova Semibold"/>
      <p:regular r:id="rId30"/>
      <p:bold r:id="rId31"/>
      <p:boldItalic r:id="rId32"/>
    </p:embeddedFont>
    <p:embeddedFont>
      <p:font typeface="Encode Sans Semi Condensed SemiBo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4E483D-8A45-4AC6-82A1-B551847C51A8}">
  <a:tblStyle styleId="{B04E483D-8A45-4AC6-82A1-B551847C51A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EncodeSansSemiCondensed-regular.fntdata"/><Relationship Id="rId27"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EncodeSansSemiCondense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Semibold-bold.fntdata"/><Relationship Id="rId30" Type="http://schemas.openxmlformats.org/officeDocument/2006/relationships/font" Target="fonts/ProximaNovaSemibold-regular.fntdata"/><Relationship Id="rId11" Type="http://schemas.openxmlformats.org/officeDocument/2006/relationships/slide" Target="slides/slide5.xml"/><Relationship Id="rId33" Type="http://schemas.openxmlformats.org/officeDocument/2006/relationships/font" Target="fonts/EncodeSansSemiCondensedSemiBold-regular.fntdata"/><Relationship Id="rId10" Type="http://schemas.openxmlformats.org/officeDocument/2006/relationships/slide" Target="slides/slide4.xml"/><Relationship Id="rId32" Type="http://schemas.openxmlformats.org/officeDocument/2006/relationships/font" Target="fonts/ProximaNovaSemibold-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EncodeSansSemiCondensedSemiBo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dc8ed989e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dc8ed989e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The current oven door in use weighs 300 kg and has 3 hinges on each door. Currently, there is a 1176 N force on each of the 3 hinges connected to the doors. This resulted in the worker having to exert a lateral force of 683N to open/close for the push/pull action. It is worth noting that this force may vary depending on lubricant use, friction, air resistance, etc.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As a result of this, new concepts will be investigated to lower the degree of this opening force.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dc8ed989e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dc8ed989e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This picture displays the pneumatic door opening/closing model. This model is capable of supporting a door of weight 250kg and costs $1627.50 each from the website. This alternative is an excellent choice for force reduction, but since the door in question weighs 300kg, this alone can not be implemented. Using this would make the opening force 245 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dc3e6f4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dc3e6f4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This picture displays a continuous hinge system. This </a:t>
            </a:r>
            <a:r>
              <a:rPr lang="en" sz="1300">
                <a:solidFill>
                  <a:schemeClr val="dk1"/>
                </a:solidFill>
              </a:rPr>
              <a:t>mechanism</a:t>
            </a:r>
            <a:r>
              <a:rPr lang="en" sz="1300">
                <a:solidFill>
                  <a:schemeClr val="dk1"/>
                </a:solidFill>
              </a:rPr>
              <a:t> reduces and distributes the force of kickback and weight along vertical edge of the door. This system would subsequently reduce the force/hinge from 1176N/hinge to 183.75N/hinge. This model would reduce the opening force from 683N to approximately 300N, but also cannot be implemented alone since the hinges are not capable of handling a force over 110.86N/hinge independently, and would not pass the test of time.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dc3e6f4b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dc3e6f4b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It is recommended that a combination of both alternatives be implemented. When both are combined, the hinges would be within a tolerable limit of force/hinge, the doors weight would be accounted for, and the worker would have no problem opening/closing the oven door, especially when repetition is taken into account.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dc8ed98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dc8ed98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subsequent total cost of implementations is $6935, with some pros and cons of implementation shown above.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dc8ed989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dc8ed989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As discussed, the workers will be entering and being inside the furnace for 1-5 minutes in repeated intervals.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The physical health impacts could result in low energy levels and On the other hand, the mental health impacts follow emotional pressure and thoughts of negativity in the users life followed by inconsistent sleeping schedules. these effects can lead to an increase in acts of violence, increased irritability, and angry mood swings.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A proposed solution is to introduce a new worker that will be responsible for going into the furnace at all times with a proximity suit as seen on the left. The suit offers protection in high heat areas while also preventing the rapid buildup of body heat. This implementation will ultimately ensure the workers satisfaction in this process as they would not be enduring the mental and physical stress that comes with the heat inside the furnace.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fe33d86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fe33d86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conclude, it was found that applying changes discussed throughout this report, while they may cost the company a small sum, the benefit to the workers and overall operation far outweighs the cost and would help the workplace thrive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dcf64c33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dcf64c33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fe33d863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fe33d863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rPr>
              <a:t>Cyclone Manufacturing is an aerospace company that works on assembling and machining aeroplane parts.</a:t>
            </a:r>
            <a:r>
              <a:rPr lang="en" sz="1200">
                <a:solidFill>
                  <a:schemeClr val="dk1"/>
                </a:solidFill>
              </a:rPr>
              <a:t> </a:t>
            </a:r>
            <a:r>
              <a:rPr lang="en" sz="1200">
                <a:solidFill>
                  <a:schemeClr val="dk1"/>
                </a:solidFill>
              </a:rPr>
              <a:t>The plant contains a linear like process that is followed throughout the facility as the parts travel from one </a:t>
            </a:r>
            <a:r>
              <a:rPr lang="en" sz="1200">
                <a:solidFill>
                  <a:schemeClr val="dk1"/>
                </a:solidFill>
              </a:rPr>
              <a:t>procedure</a:t>
            </a:r>
            <a:r>
              <a:rPr lang="en" sz="1200">
                <a:solidFill>
                  <a:schemeClr val="dk1"/>
                </a:solidFill>
              </a:rPr>
              <a:t> to the next but for this project we will be focusing on the MASKING PROCESS.</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2495dff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2495dff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Step 1 is masking the parts and placing them on boards</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Step 2 is transporting the rack to the masker</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Step 3 is painting the parts</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And step 4 is transporting the racks into the furnace</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fe33d863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fe33d863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design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fe33d86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fe33d86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current process requires individuals to reach 16” off the ground to retrieve the board from the lowest rack and 76” off the ground to retrieve boards front he highest rack</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dc8ed989e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dc8ed989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92E40"/>
                </a:solidFill>
                <a:latin typeface="Times New Roman"/>
                <a:ea typeface="Times New Roman"/>
                <a:cs typeface="Times New Roman"/>
                <a:sym typeface="Times New Roman"/>
              </a:rPr>
              <a:t>For a 5th percentile female, reaching 76” off the ground to retrieve the board is not feasible as she cannot reach that high. Even if it was placed at a height she can reach, the forces applied to her shoulder would also result in 4% capability for individuals of her stature. </a:t>
            </a:r>
            <a:endParaRPr>
              <a:solidFill>
                <a:srgbClr val="192E4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rgbClr val="192E40"/>
                </a:solidFill>
                <a:latin typeface="Times New Roman"/>
                <a:ea typeface="Times New Roman"/>
                <a:cs typeface="Times New Roman"/>
                <a:sym typeface="Times New Roman"/>
              </a:rPr>
              <a:t>For the 95th percentile male reaching for the 10lb board on the lowest rack at 16” off the ground, the limits on the spinal loading forces are breached with a compression force of nearly 4000N and shear force upwards of 1200N. Furthermore, the racks block the vision for both models when reaching for the board.</a:t>
            </a:r>
            <a:endParaRPr>
              <a:solidFill>
                <a:srgbClr val="192E40"/>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300">
              <a:solidFill>
                <a:srgbClr val="192E40"/>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dc8ed989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dc8ed989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92E40"/>
                </a:solidFill>
                <a:latin typeface="Times New Roman"/>
                <a:ea typeface="Times New Roman"/>
                <a:cs typeface="Times New Roman"/>
                <a:sym typeface="Times New Roman"/>
              </a:rPr>
              <a:t>The rack redesigns uses the golden rule of ergonomics, “shortest reach and tallest fit”. The two racks are at heights 30” and 40”. 30” is the hand height for the 5th percentile female while 40” is for the 95th percentile male. Furthermore, to address the vision  issue, the bottom rack slides out so the workers may have full vision before interacting with the board. </a:t>
            </a:r>
            <a:endParaRPr>
              <a:solidFill>
                <a:srgbClr val="192E4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rgbClr val="192E4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dc8ed989e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dc8ed989e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92E40"/>
                </a:solidFill>
                <a:latin typeface="Times New Roman"/>
                <a:ea typeface="Times New Roman"/>
                <a:cs typeface="Times New Roman"/>
                <a:sym typeface="Times New Roman"/>
              </a:rPr>
              <a:t>The redesign imposes approximately 2500N of compression force and 600N of shear force on the spine for the 95th percentile male which is well within the NIOSH limits. For the female, JACK determined that individuals of her stature are 97% capable. </a:t>
            </a:r>
            <a:endParaRPr>
              <a:solidFill>
                <a:srgbClr val="192E4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rgbClr val="192E40"/>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dc8ed989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dc8ed989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a:t>
            </a:r>
            <a:r>
              <a:rPr lang="en"/>
              <a:t>section</a:t>
            </a:r>
            <a:r>
              <a:rPr lang="en"/>
              <a:t> we’re going to talk about the current furnace design.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95700" y="3158400"/>
            <a:ext cx="9239700" cy="20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702150" y="3083967"/>
            <a:ext cx="1739700" cy="1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829500" y="773250"/>
            <a:ext cx="7485000" cy="1629600"/>
          </a:xfrm>
          <a:prstGeom prst="rect">
            <a:avLst/>
          </a:prstGeom>
        </p:spPr>
        <p:txBody>
          <a:bodyPr anchorCtr="0" anchor="ctr" bIns="91425" lIns="91425" spcFirstLastPara="1" rIns="91425" wrap="square" tIns="91425">
            <a:noAutofit/>
          </a:bodyPr>
          <a:lstStyle>
            <a:lvl1pPr lvl="0" algn="ctr">
              <a:spcBef>
                <a:spcPts val="0"/>
              </a:spcBef>
              <a:spcAft>
                <a:spcPts val="0"/>
              </a:spcAft>
              <a:buSzPts val="5000"/>
              <a:buNone/>
              <a:defRPr b="1" sz="5000"/>
            </a:lvl1pPr>
            <a:lvl2pPr lvl="1" algn="ctr">
              <a:spcBef>
                <a:spcPts val="0"/>
              </a:spcBef>
              <a:spcAft>
                <a:spcPts val="0"/>
              </a:spcAft>
              <a:buSzPts val="5000"/>
              <a:buNone/>
              <a:defRPr b="1" sz="5000"/>
            </a:lvl2pPr>
            <a:lvl3pPr lvl="2" algn="ctr">
              <a:spcBef>
                <a:spcPts val="0"/>
              </a:spcBef>
              <a:spcAft>
                <a:spcPts val="0"/>
              </a:spcAft>
              <a:buSzPts val="5000"/>
              <a:buNone/>
              <a:defRPr b="1" sz="5000"/>
            </a:lvl3pPr>
            <a:lvl4pPr lvl="3" algn="ctr">
              <a:spcBef>
                <a:spcPts val="0"/>
              </a:spcBef>
              <a:spcAft>
                <a:spcPts val="0"/>
              </a:spcAft>
              <a:buSzPts val="5000"/>
              <a:buNone/>
              <a:defRPr b="1" sz="5000"/>
            </a:lvl4pPr>
            <a:lvl5pPr lvl="4" algn="ctr">
              <a:spcBef>
                <a:spcPts val="0"/>
              </a:spcBef>
              <a:spcAft>
                <a:spcPts val="0"/>
              </a:spcAft>
              <a:buSzPts val="5000"/>
              <a:buNone/>
              <a:defRPr b="1" sz="5000"/>
            </a:lvl5pPr>
            <a:lvl6pPr lvl="5" algn="ctr">
              <a:spcBef>
                <a:spcPts val="0"/>
              </a:spcBef>
              <a:spcAft>
                <a:spcPts val="0"/>
              </a:spcAft>
              <a:buSzPts val="5000"/>
              <a:buNone/>
              <a:defRPr b="1" sz="5000"/>
            </a:lvl6pPr>
            <a:lvl7pPr lvl="6" algn="ctr">
              <a:spcBef>
                <a:spcPts val="0"/>
              </a:spcBef>
              <a:spcAft>
                <a:spcPts val="0"/>
              </a:spcAft>
              <a:buSzPts val="5000"/>
              <a:buNone/>
              <a:defRPr b="1" sz="5000"/>
            </a:lvl7pPr>
            <a:lvl8pPr lvl="7" algn="ctr">
              <a:spcBef>
                <a:spcPts val="0"/>
              </a:spcBef>
              <a:spcAft>
                <a:spcPts val="0"/>
              </a:spcAft>
              <a:buSzPts val="5000"/>
              <a:buNone/>
              <a:defRPr b="1" sz="5000"/>
            </a:lvl8pPr>
            <a:lvl9pPr lvl="8" algn="ctr">
              <a:spcBef>
                <a:spcPts val="0"/>
              </a:spcBef>
              <a:spcAft>
                <a:spcPts val="0"/>
              </a:spcAft>
              <a:buSzPts val="5000"/>
              <a:buNone/>
              <a:defRPr b="1" sz="5000"/>
            </a:lvl9pPr>
          </a:lstStyle>
          <a:p/>
        </p:txBody>
      </p:sp>
      <p:sp>
        <p:nvSpPr>
          <p:cNvPr id="12" name="Google Shape;12;p2"/>
          <p:cNvSpPr txBox="1"/>
          <p:nvPr>
            <p:ph idx="1" type="subTitle"/>
          </p:nvPr>
        </p:nvSpPr>
        <p:spPr>
          <a:xfrm>
            <a:off x="3112625" y="3562850"/>
            <a:ext cx="2919000" cy="11940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5200"/>
              <a:buNone/>
              <a:defRPr sz="40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p:nvPr/>
        </p:nvSpPr>
        <p:spPr>
          <a:xfrm flipH="1">
            <a:off x="-116825" y="-103725"/>
            <a:ext cx="3012300" cy="535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txBox="1"/>
          <p:nvPr>
            <p:ph type="title"/>
          </p:nvPr>
        </p:nvSpPr>
        <p:spPr>
          <a:xfrm>
            <a:off x="629875" y="1712250"/>
            <a:ext cx="21855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
        <p:nvSpPr>
          <p:cNvPr id="52" name="Google Shape;52;p11"/>
          <p:cNvSpPr txBox="1"/>
          <p:nvPr>
            <p:ph hasCustomPrompt="1" idx="2" type="title"/>
          </p:nvPr>
        </p:nvSpPr>
        <p:spPr>
          <a:xfrm>
            <a:off x="3514725" y="1866675"/>
            <a:ext cx="4110000" cy="8676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b="1" sz="5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3" name="Google Shape;53;p11"/>
          <p:cNvSpPr txBox="1"/>
          <p:nvPr>
            <p:ph idx="1" type="body"/>
          </p:nvPr>
        </p:nvSpPr>
        <p:spPr>
          <a:xfrm>
            <a:off x="3514725" y="2831350"/>
            <a:ext cx="4110000" cy="848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marR="0" rtl="0" algn="l">
              <a:lnSpc>
                <a:spcPct val="115000"/>
              </a:lnSpc>
              <a:spcBef>
                <a:spcPts val="1600"/>
              </a:spcBef>
              <a:spcAft>
                <a:spcPts val="0"/>
              </a:spcAft>
              <a:buSzPts val="1400"/>
              <a:buChar char="○"/>
              <a:defRPr/>
            </a:lvl2pPr>
            <a:lvl3pPr indent="-317500" lvl="2" marL="1371600" marR="0" rtl="0" algn="l">
              <a:lnSpc>
                <a:spcPct val="115000"/>
              </a:lnSpc>
              <a:spcBef>
                <a:spcPts val="1600"/>
              </a:spcBef>
              <a:spcAft>
                <a:spcPts val="0"/>
              </a:spcAft>
              <a:buSzPts val="1400"/>
              <a:buChar char="■"/>
              <a:defRPr/>
            </a:lvl3pPr>
            <a:lvl4pPr indent="-317500" lvl="3" marL="1828800" marR="0" rtl="0" algn="l">
              <a:lnSpc>
                <a:spcPct val="115000"/>
              </a:lnSpc>
              <a:spcBef>
                <a:spcPts val="1600"/>
              </a:spcBef>
              <a:spcAft>
                <a:spcPts val="0"/>
              </a:spcAft>
              <a:buSzPts val="1400"/>
              <a:buChar char="●"/>
              <a:defRPr/>
            </a:lvl4pPr>
            <a:lvl5pPr indent="-317500" lvl="4" marL="2286000" marR="0" rtl="0" algn="l">
              <a:lnSpc>
                <a:spcPct val="115000"/>
              </a:lnSpc>
              <a:spcBef>
                <a:spcPts val="1600"/>
              </a:spcBef>
              <a:spcAft>
                <a:spcPts val="0"/>
              </a:spcAft>
              <a:buSzPts val="1400"/>
              <a:buChar char="○"/>
              <a:defRPr/>
            </a:lvl5pPr>
            <a:lvl6pPr indent="-317500" lvl="5" marL="2743200" marR="0" rtl="0" algn="l">
              <a:lnSpc>
                <a:spcPct val="115000"/>
              </a:lnSpc>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 name="Shape 55"/>
        <p:cNvGrpSpPr/>
        <p:nvPr/>
      </p:nvGrpSpPr>
      <p:grpSpPr>
        <a:xfrm>
          <a:off x="0" y="0"/>
          <a:ext cx="0" cy="0"/>
          <a:chOff x="0" y="0"/>
          <a:chExt cx="0" cy="0"/>
        </a:xfrm>
      </p:grpSpPr>
      <p:sp>
        <p:nvSpPr>
          <p:cNvPr id="56" name="Google Shape;56;p13"/>
          <p:cNvSpPr/>
          <p:nvPr/>
        </p:nvSpPr>
        <p:spPr>
          <a:xfrm>
            <a:off x="5917050" y="542575"/>
            <a:ext cx="684600" cy="14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917050" y="2850325"/>
            <a:ext cx="684600" cy="14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3618950" y="542575"/>
            <a:ext cx="684600" cy="14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3622650" y="2850325"/>
            <a:ext cx="684600" cy="14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a:off x="-116825" y="-79800"/>
            <a:ext cx="3012300" cy="530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hasCustomPrompt="1" type="title"/>
          </p:nvPr>
        </p:nvSpPr>
        <p:spPr>
          <a:xfrm>
            <a:off x="3517750" y="945025"/>
            <a:ext cx="2102700" cy="4062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62" name="Google Shape;62;p13"/>
          <p:cNvSpPr txBox="1"/>
          <p:nvPr>
            <p:ph idx="1" type="subTitle"/>
          </p:nvPr>
        </p:nvSpPr>
        <p:spPr>
          <a:xfrm>
            <a:off x="3517750" y="1336675"/>
            <a:ext cx="21018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63" name="Google Shape;63;p13"/>
          <p:cNvSpPr txBox="1"/>
          <p:nvPr>
            <p:ph idx="2" type="subTitle"/>
          </p:nvPr>
        </p:nvSpPr>
        <p:spPr>
          <a:xfrm>
            <a:off x="3517750" y="1783200"/>
            <a:ext cx="2103300" cy="7200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64" name="Google Shape;64;p13"/>
          <p:cNvSpPr txBox="1"/>
          <p:nvPr>
            <p:ph idx="3" type="title"/>
          </p:nvPr>
        </p:nvSpPr>
        <p:spPr>
          <a:xfrm>
            <a:off x="629875" y="1712250"/>
            <a:ext cx="21855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
        <p:nvSpPr>
          <p:cNvPr id="65" name="Google Shape;65;p13"/>
          <p:cNvSpPr txBox="1"/>
          <p:nvPr>
            <p:ph hasCustomPrompt="1" idx="4" type="title"/>
          </p:nvPr>
        </p:nvSpPr>
        <p:spPr>
          <a:xfrm>
            <a:off x="5815600" y="945025"/>
            <a:ext cx="2100600" cy="4062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66" name="Google Shape;66;p13"/>
          <p:cNvSpPr txBox="1"/>
          <p:nvPr>
            <p:ph idx="5" type="subTitle"/>
          </p:nvPr>
        </p:nvSpPr>
        <p:spPr>
          <a:xfrm>
            <a:off x="5815600" y="1336675"/>
            <a:ext cx="20997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67" name="Google Shape;67;p13"/>
          <p:cNvSpPr txBox="1"/>
          <p:nvPr>
            <p:ph idx="6" type="subTitle"/>
          </p:nvPr>
        </p:nvSpPr>
        <p:spPr>
          <a:xfrm>
            <a:off x="5815600" y="1783200"/>
            <a:ext cx="2103300" cy="7200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68" name="Google Shape;68;p13"/>
          <p:cNvSpPr txBox="1"/>
          <p:nvPr>
            <p:ph hasCustomPrompt="1" idx="7" type="title"/>
          </p:nvPr>
        </p:nvSpPr>
        <p:spPr>
          <a:xfrm>
            <a:off x="3517750" y="3249125"/>
            <a:ext cx="2102100" cy="4062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69" name="Google Shape;69;p13"/>
          <p:cNvSpPr txBox="1"/>
          <p:nvPr>
            <p:ph idx="8" type="subTitle"/>
          </p:nvPr>
        </p:nvSpPr>
        <p:spPr>
          <a:xfrm>
            <a:off x="3517750" y="3636275"/>
            <a:ext cx="21012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70" name="Google Shape;70;p13"/>
          <p:cNvSpPr txBox="1"/>
          <p:nvPr>
            <p:ph idx="9" type="subTitle"/>
          </p:nvPr>
        </p:nvSpPr>
        <p:spPr>
          <a:xfrm>
            <a:off x="3517750" y="4076750"/>
            <a:ext cx="2103300" cy="7200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71" name="Google Shape;71;p13"/>
          <p:cNvSpPr txBox="1"/>
          <p:nvPr>
            <p:ph hasCustomPrompt="1" idx="13" type="title"/>
          </p:nvPr>
        </p:nvSpPr>
        <p:spPr>
          <a:xfrm>
            <a:off x="5815600" y="3249125"/>
            <a:ext cx="2100600" cy="4062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000"/>
              <a:buNone/>
              <a:defRPr b="1">
                <a:solidFill>
                  <a:schemeClr val="dk2"/>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a:r>
              <a:t>xx%</a:t>
            </a:r>
          </a:p>
        </p:txBody>
      </p:sp>
      <p:sp>
        <p:nvSpPr>
          <p:cNvPr id="72" name="Google Shape;72;p13"/>
          <p:cNvSpPr txBox="1"/>
          <p:nvPr>
            <p:ph idx="14" type="subTitle"/>
          </p:nvPr>
        </p:nvSpPr>
        <p:spPr>
          <a:xfrm>
            <a:off x="5815600" y="3636275"/>
            <a:ext cx="20997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73" name="Google Shape;73;p13"/>
          <p:cNvSpPr txBox="1"/>
          <p:nvPr>
            <p:ph idx="15" type="subTitle"/>
          </p:nvPr>
        </p:nvSpPr>
        <p:spPr>
          <a:xfrm>
            <a:off x="5815600" y="4076750"/>
            <a:ext cx="2103300" cy="7200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74" name="Shape 74"/>
        <p:cNvGrpSpPr/>
        <p:nvPr/>
      </p:nvGrpSpPr>
      <p:grpSpPr>
        <a:xfrm>
          <a:off x="0" y="0"/>
          <a:ext cx="0" cy="0"/>
          <a:chOff x="0" y="0"/>
          <a:chExt cx="0" cy="0"/>
        </a:xfrm>
      </p:grpSpPr>
      <p:sp>
        <p:nvSpPr>
          <p:cNvPr id="75" name="Google Shape;75;p14"/>
          <p:cNvSpPr/>
          <p:nvPr/>
        </p:nvSpPr>
        <p:spPr>
          <a:xfrm>
            <a:off x="6248400" y="-79800"/>
            <a:ext cx="2895600" cy="530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idx="1" type="subTitle"/>
          </p:nvPr>
        </p:nvSpPr>
        <p:spPr>
          <a:xfrm flipH="1">
            <a:off x="1595075" y="50"/>
            <a:ext cx="3242100" cy="5143500"/>
          </a:xfrm>
          <a:prstGeom prst="rect">
            <a:avLst/>
          </a:prstGeom>
        </p:spPr>
        <p:txBody>
          <a:bodyPr anchorCtr="0" anchor="ctr" bIns="91425" lIns="91425" spcFirstLastPara="1" rIns="91425" wrap="square" tIns="91425">
            <a:noAutofit/>
          </a:bodyPr>
          <a:lstStyle>
            <a:lvl1pPr indent="-127000" lvl="0" marL="0" marR="0" rtl="0" algn="r">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77" name="Google Shape;77;p14"/>
          <p:cNvSpPr txBox="1"/>
          <p:nvPr>
            <p:ph type="title"/>
          </p:nvPr>
        </p:nvSpPr>
        <p:spPr>
          <a:xfrm flipH="1">
            <a:off x="6328500" y="1712250"/>
            <a:ext cx="2185500" cy="1719000"/>
          </a:xfrm>
          <a:prstGeom prst="rect">
            <a:avLst/>
          </a:prstGeom>
        </p:spPr>
        <p:txBody>
          <a:bodyPr anchorCtr="0" anchor="ctr" bIns="91425" lIns="91425" spcFirstLastPara="1" rIns="91425" wrap="square" tIns="91425">
            <a:noAutofit/>
          </a:bodyPr>
          <a:lstStyle>
            <a:lvl1pPr lvl="0" rtl="0" algn="r">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
        <p:nvSpPr>
          <p:cNvPr id="78" name="Google Shape;78;p14"/>
          <p:cNvSpPr/>
          <p:nvPr/>
        </p:nvSpPr>
        <p:spPr>
          <a:xfrm rot="-5402642">
            <a:off x="5275357" y="2349975"/>
            <a:ext cx="390300" cy="14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79" name="Shape 79"/>
        <p:cNvGrpSpPr/>
        <p:nvPr/>
      </p:nvGrpSpPr>
      <p:grpSpPr>
        <a:xfrm>
          <a:off x="0" y="0"/>
          <a:ext cx="0" cy="0"/>
          <a:chOff x="0" y="0"/>
          <a:chExt cx="0" cy="0"/>
        </a:xfrm>
      </p:grpSpPr>
      <p:sp>
        <p:nvSpPr>
          <p:cNvPr id="80" name="Google Shape;80;p15"/>
          <p:cNvSpPr/>
          <p:nvPr/>
        </p:nvSpPr>
        <p:spPr>
          <a:xfrm flipH="1">
            <a:off x="-116825" y="-103725"/>
            <a:ext cx="3012300" cy="535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type="title"/>
          </p:nvPr>
        </p:nvSpPr>
        <p:spPr>
          <a:xfrm>
            <a:off x="629875" y="1712250"/>
            <a:ext cx="22644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
        <p:nvSpPr>
          <p:cNvPr id="82" name="Google Shape;82;p15"/>
          <p:cNvSpPr txBox="1"/>
          <p:nvPr>
            <p:ph idx="1" type="subTitle"/>
          </p:nvPr>
        </p:nvSpPr>
        <p:spPr>
          <a:xfrm>
            <a:off x="4374125" y="398900"/>
            <a:ext cx="35517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83" name="Google Shape;83;p15"/>
          <p:cNvSpPr txBox="1"/>
          <p:nvPr>
            <p:ph idx="2" type="subTitle"/>
          </p:nvPr>
        </p:nvSpPr>
        <p:spPr>
          <a:xfrm>
            <a:off x="4374125" y="843156"/>
            <a:ext cx="35562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84" name="Google Shape;84;p15"/>
          <p:cNvSpPr txBox="1"/>
          <p:nvPr>
            <p:ph idx="3" type="subTitle"/>
          </p:nvPr>
        </p:nvSpPr>
        <p:spPr>
          <a:xfrm>
            <a:off x="4374125" y="3651120"/>
            <a:ext cx="35517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85" name="Google Shape;85;p15"/>
          <p:cNvSpPr txBox="1"/>
          <p:nvPr>
            <p:ph idx="4" type="subTitle"/>
          </p:nvPr>
        </p:nvSpPr>
        <p:spPr>
          <a:xfrm>
            <a:off x="4374125" y="4099201"/>
            <a:ext cx="35562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86" name="Google Shape;86;p15"/>
          <p:cNvSpPr txBox="1"/>
          <p:nvPr>
            <p:ph idx="5" type="subTitle"/>
          </p:nvPr>
        </p:nvSpPr>
        <p:spPr>
          <a:xfrm>
            <a:off x="4374125" y="2024610"/>
            <a:ext cx="35517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87" name="Google Shape;87;p15"/>
          <p:cNvSpPr txBox="1"/>
          <p:nvPr>
            <p:ph idx="6" type="subTitle"/>
          </p:nvPr>
        </p:nvSpPr>
        <p:spPr>
          <a:xfrm>
            <a:off x="4374125" y="2468916"/>
            <a:ext cx="35562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 2">
  <p:cSld name="CUSTOM_6">
    <p:spTree>
      <p:nvGrpSpPr>
        <p:cNvPr id="88" name="Shape 88"/>
        <p:cNvGrpSpPr/>
        <p:nvPr/>
      </p:nvGrpSpPr>
      <p:grpSpPr>
        <a:xfrm>
          <a:off x="0" y="0"/>
          <a:ext cx="0" cy="0"/>
          <a:chOff x="0" y="0"/>
          <a:chExt cx="0" cy="0"/>
        </a:xfrm>
      </p:grpSpPr>
      <p:sp>
        <p:nvSpPr>
          <p:cNvPr id="89" name="Google Shape;89;p16"/>
          <p:cNvSpPr/>
          <p:nvPr/>
        </p:nvSpPr>
        <p:spPr>
          <a:xfrm flipH="1">
            <a:off x="-116825" y="-79800"/>
            <a:ext cx="3012300" cy="530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idx="1" type="body"/>
          </p:nvPr>
        </p:nvSpPr>
        <p:spPr>
          <a:xfrm>
            <a:off x="3520925" y="336975"/>
            <a:ext cx="4896900" cy="4469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600"/>
              </a:spcBef>
              <a:spcAft>
                <a:spcPts val="0"/>
              </a:spcAft>
              <a:buSzPts val="1400"/>
              <a:buChar char="○"/>
              <a:defRPr sz="12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1" name="Google Shape;91;p16"/>
          <p:cNvSpPr txBox="1"/>
          <p:nvPr>
            <p:ph type="title"/>
          </p:nvPr>
        </p:nvSpPr>
        <p:spPr>
          <a:xfrm>
            <a:off x="633875" y="1712250"/>
            <a:ext cx="19983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
    <p:spTree>
      <p:nvGrpSpPr>
        <p:cNvPr id="92" name="Shape 92"/>
        <p:cNvGrpSpPr/>
        <p:nvPr/>
      </p:nvGrpSpPr>
      <p:grpSpPr>
        <a:xfrm>
          <a:off x="0" y="0"/>
          <a:ext cx="0" cy="0"/>
          <a:chOff x="0" y="0"/>
          <a:chExt cx="0" cy="0"/>
        </a:xfrm>
      </p:grpSpPr>
      <p:sp>
        <p:nvSpPr>
          <p:cNvPr id="93" name="Google Shape;93;p17"/>
          <p:cNvSpPr/>
          <p:nvPr/>
        </p:nvSpPr>
        <p:spPr>
          <a:xfrm flipH="1">
            <a:off x="-116825" y="-103725"/>
            <a:ext cx="3012300" cy="535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ph type="title"/>
          </p:nvPr>
        </p:nvSpPr>
        <p:spPr>
          <a:xfrm>
            <a:off x="629875" y="1712250"/>
            <a:ext cx="19749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
        <p:nvSpPr>
          <p:cNvPr id="95" name="Google Shape;95;p17"/>
          <p:cNvSpPr txBox="1"/>
          <p:nvPr>
            <p:ph idx="1" type="subTitle"/>
          </p:nvPr>
        </p:nvSpPr>
        <p:spPr>
          <a:xfrm>
            <a:off x="3512200" y="767200"/>
            <a:ext cx="23637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96" name="Google Shape;96;p17"/>
          <p:cNvSpPr txBox="1"/>
          <p:nvPr>
            <p:ph idx="2" type="subTitle"/>
          </p:nvPr>
        </p:nvSpPr>
        <p:spPr>
          <a:xfrm>
            <a:off x="3512200" y="1211450"/>
            <a:ext cx="23637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97" name="Google Shape;97;p17"/>
          <p:cNvSpPr txBox="1"/>
          <p:nvPr>
            <p:ph idx="3" type="subTitle"/>
          </p:nvPr>
        </p:nvSpPr>
        <p:spPr>
          <a:xfrm>
            <a:off x="3512200" y="3457519"/>
            <a:ext cx="23637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98" name="Google Shape;98;p17"/>
          <p:cNvSpPr txBox="1"/>
          <p:nvPr>
            <p:ph idx="4" type="subTitle"/>
          </p:nvPr>
        </p:nvSpPr>
        <p:spPr>
          <a:xfrm>
            <a:off x="3512200" y="3904850"/>
            <a:ext cx="23637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99" name="Google Shape;99;p17"/>
          <p:cNvSpPr txBox="1"/>
          <p:nvPr>
            <p:ph idx="5" type="subTitle"/>
          </p:nvPr>
        </p:nvSpPr>
        <p:spPr>
          <a:xfrm>
            <a:off x="3512200" y="2117472"/>
            <a:ext cx="23637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00" name="Google Shape;100;p17"/>
          <p:cNvSpPr txBox="1"/>
          <p:nvPr>
            <p:ph idx="6" type="subTitle"/>
          </p:nvPr>
        </p:nvSpPr>
        <p:spPr>
          <a:xfrm>
            <a:off x="3512200" y="2564900"/>
            <a:ext cx="23637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01" name="Google Shape;101;p17"/>
          <p:cNvSpPr txBox="1"/>
          <p:nvPr>
            <p:ph idx="7" type="subTitle"/>
          </p:nvPr>
        </p:nvSpPr>
        <p:spPr>
          <a:xfrm>
            <a:off x="6231589" y="767200"/>
            <a:ext cx="23622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02" name="Google Shape;102;p17"/>
          <p:cNvSpPr txBox="1"/>
          <p:nvPr>
            <p:ph idx="8" type="subTitle"/>
          </p:nvPr>
        </p:nvSpPr>
        <p:spPr>
          <a:xfrm>
            <a:off x="6230275" y="1211450"/>
            <a:ext cx="23610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03" name="Google Shape;103;p17"/>
          <p:cNvSpPr txBox="1"/>
          <p:nvPr>
            <p:ph idx="9" type="subTitle"/>
          </p:nvPr>
        </p:nvSpPr>
        <p:spPr>
          <a:xfrm>
            <a:off x="6230276" y="3457519"/>
            <a:ext cx="23622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04" name="Google Shape;104;p17"/>
          <p:cNvSpPr txBox="1"/>
          <p:nvPr>
            <p:ph idx="13" type="subTitle"/>
          </p:nvPr>
        </p:nvSpPr>
        <p:spPr>
          <a:xfrm>
            <a:off x="6230275" y="3904850"/>
            <a:ext cx="23610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05" name="Google Shape;105;p17"/>
          <p:cNvSpPr txBox="1"/>
          <p:nvPr>
            <p:ph idx="14" type="subTitle"/>
          </p:nvPr>
        </p:nvSpPr>
        <p:spPr>
          <a:xfrm>
            <a:off x="6231584" y="2117472"/>
            <a:ext cx="23622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06" name="Google Shape;106;p17"/>
          <p:cNvSpPr txBox="1"/>
          <p:nvPr>
            <p:ph idx="15" type="subTitle"/>
          </p:nvPr>
        </p:nvSpPr>
        <p:spPr>
          <a:xfrm>
            <a:off x="6231580" y="2564900"/>
            <a:ext cx="23610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1_1_1">
    <p:spTree>
      <p:nvGrpSpPr>
        <p:cNvPr id="107" name="Shape 107"/>
        <p:cNvGrpSpPr/>
        <p:nvPr/>
      </p:nvGrpSpPr>
      <p:grpSpPr>
        <a:xfrm>
          <a:off x="0" y="0"/>
          <a:ext cx="0" cy="0"/>
          <a:chOff x="0" y="0"/>
          <a:chExt cx="0" cy="0"/>
        </a:xfrm>
      </p:grpSpPr>
      <p:sp>
        <p:nvSpPr>
          <p:cNvPr id="108" name="Google Shape;108;p18"/>
          <p:cNvSpPr/>
          <p:nvPr/>
        </p:nvSpPr>
        <p:spPr>
          <a:xfrm flipH="1">
            <a:off x="-116825" y="-103725"/>
            <a:ext cx="3012300" cy="535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type="title"/>
          </p:nvPr>
        </p:nvSpPr>
        <p:spPr>
          <a:xfrm>
            <a:off x="629875" y="1712250"/>
            <a:ext cx="19386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
        <p:nvSpPr>
          <p:cNvPr id="110" name="Google Shape;110;p18"/>
          <p:cNvSpPr txBox="1"/>
          <p:nvPr>
            <p:ph idx="1" type="subTitle"/>
          </p:nvPr>
        </p:nvSpPr>
        <p:spPr>
          <a:xfrm>
            <a:off x="3529375" y="1213025"/>
            <a:ext cx="23595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11" name="Google Shape;111;p18"/>
          <p:cNvSpPr txBox="1"/>
          <p:nvPr>
            <p:ph idx="2" type="subTitle"/>
          </p:nvPr>
        </p:nvSpPr>
        <p:spPr>
          <a:xfrm>
            <a:off x="3529375" y="1657275"/>
            <a:ext cx="2362500" cy="8154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12" name="Google Shape;112;p18"/>
          <p:cNvSpPr txBox="1"/>
          <p:nvPr>
            <p:ph idx="3" type="subTitle"/>
          </p:nvPr>
        </p:nvSpPr>
        <p:spPr>
          <a:xfrm>
            <a:off x="3529375" y="3648975"/>
            <a:ext cx="23595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13" name="Google Shape;113;p18"/>
          <p:cNvSpPr txBox="1"/>
          <p:nvPr>
            <p:ph idx="4" type="subTitle"/>
          </p:nvPr>
        </p:nvSpPr>
        <p:spPr>
          <a:xfrm>
            <a:off x="3529375" y="4093275"/>
            <a:ext cx="2362500" cy="8154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14" name="Google Shape;114;p18"/>
          <p:cNvSpPr txBox="1"/>
          <p:nvPr>
            <p:ph idx="5" type="subTitle"/>
          </p:nvPr>
        </p:nvSpPr>
        <p:spPr>
          <a:xfrm>
            <a:off x="6279511" y="1213025"/>
            <a:ext cx="23595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15" name="Google Shape;115;p18"/>
          <p:cNvSpPr txBox="1"/>
          <p:nvPr>
            <p:ph idx="6" type="subTitle"/>
          </p:nvPr>
        </p:nvSpPr>
        <p:spPr>
          <a:xfrm>
            <a:off x="6278200" y="1657275"/>
            <a:ext cx="2362500" cy="8154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16" name="Google Shape;116;p18"/>
          <p:cNvSpPr txBox="1"/>
          <p:nvPr>
            <p:ph idx="7" type="subTitle"/>
          </p:nvPr>
        </p:nvSpPr>
        <p:spPr>
          <a:xfrm>
            <a:off x="6279500" y="3648975"/>
            <a:ext cx="23595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17" name="Google Shape;117;p18"/>
          <p:cNvSpPr txBox="1"/>
          <p:nvPr>
            <p:ph idx="8" type="subTitle"/>
          </p:nvPr>
        </p:nvSpPr>
        <p:spPr>
          <a:xfrm>
            <a:off x="6278200" y="4093275"/>
            <a:ext cx="2362500" cy="8154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2">
    <p:spTree>
      <p:nvGrpSpPr>
        <p:cNvPr id="118" name="Shape 118"/>
        <p:cNvGrpSpPr/>
        <p:nvPr/>
      </p:nvGrpSpPr>
      <p:grpSpPr>
        <a:xfrm>
          <a:off x="0" y="0"/>
          <a:ext cx="0" cy="0"/>
          <a:chOff x="0" y="0"/>
          <a:chExt cx="0" cy="0"/>
        </a:xfrm>
      </p:grpSpPr>
      <p:sp>
        <p:nvSpPr>
          <p:cNvPr id="119" name="Google Shape;119;p19"/>
          <p:cNvSpPr/>
          <p:nvPr/>
        </p:nvSpPr>
        <p:spPr>
          <a:xfrm flipH="1">
            <a:off x="-116825" y="-103725"/>
            <a:ext cx="3012300" cy="535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type="title"/>
          </p:nvPr>
        </p:nvSpPr>
        <p:spPr>
          <a:xfrm>
            <a:off x="629875" y="1712275"/>
            <a:ext cx="17199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
        <p:nvSpPr>
          <p:cNvPr id="121" name="Google Shape;121;p19"/>
          <p:cNvSpPr txBox="1"/>
          <p:nvPr>
            <p:ph idx="1" type="subTitle"/>
          </p:nvPr>
        </p:nvSpPr>
        <p:spPr>
          <a:xfrm>
            <a:off x="5142950" y="569900"/>
            <a:ext cx="24069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22" name="Google Shape;122;p19"/>
          <p:cNvSpPr txBox="1"/>
          <p:nvPr>
            <p:ph idx="2" type="subTitle"/>
          </p:nvPr>
        </p:nvSpPr>
        <p:spPr>
          <a:xfrm>
            <a:off x="5142950" y="1014156"/>
            <a:ext cx="24099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23" name="Google Shape;123;p19"/>
          <p:cNvSpPr txBox="1"/>
          <p:nvPr>
            <p:ph idx="3" type="subTitle"/>
          </p:nvPr>
        </p:nvSpPr>
        <p:spPr>
          <a:xfrm>
            <a:off x="5142950" y="3470494"/>
            <a:ext cx="24069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24" name="Google Shape;124;p19"/>
          <p:cNvSpPr txBox="1"/>
          <p:nvPr>
            <p:ph idx="4" type="subTitle"/>
          </p:nvPr>
        </p:nvSpPr>
        <p:spPr>
          <a:xfrm>
            <a:off x="5142950" y="3914800"/>
            <a:ext cx="24099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25" name="Google Shape;125;p19"/>
          <p:cNvSpPr txBox="1"/>
          <p:nvPr>
            <p:ph idx="5" type="subTitle"/>
          </p:nvPr>
        </p:nvSpPr>
        <p:spPr>
          <a:xfrm>
            <a:off x="5142950" y="2024610"/>
            <a:ext cx="24069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126" name="Google Shape;126;p19"/>
          <p:cNvSpPr txBox="1"/>
          <p:nvPr>
            <p:ph idx="6" type="subTitle"/>
          </p:nvPr>
        </p:nvSpPr>
        <p:spPr>
          <a:xfrm>
            <a:off x="5142950" y="2468891"/>
            <a:ext cx="2409900" cy="6066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4">
    <p:spTree>
      <p:nvGrpSpPr>
        <p:cNvPr id="127" name="Shape 127"/>
        <p:cNvGrpSpPr/>
        <p:nvPr/>
      </p:nvGrpSpPr>
      <p:grpSpPr>
        <a:xfrm>
          <a:off x="0" y="0"/>
          <a:ext cx="0" cy="0"/>
          <a:chOff x="0" y="0"/>
          <a:chExt cx="0" cy="0"/>
        </a:xfrm>
      </p:grpSpPr>
      <p:sp>
        <p:nvSpPr>
          <p:cNvPr id="128" name="Google Shape;128;p20"/>
          <p:cNvSpPr txBox="1"/>
          <p:nvPr>
            <p:ph type="title"/>
          </p:nvPr>
        </p:nvSpPr>
        <p:spPr>
          <a:xfrm>
            <a:off x="1096050" y="2161625"/>
            <a:ext cx="2624100" cy="81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b="1"/>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9" name="Google Shape;129;p20"/>
          <p:cNvSpPr txBox="1"/>
          <p:nvPr>
            <p:ph idx="1" type="subTitle"/>
          </p:nvPr>
        </p:nvSpPr>
        <p:spPr>
          <a:xfrm>
            <a:off x="1096050" y="2998500"/>
            <a:ext cx="2624100" cy="55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0" name="Google Shape;130;p20"/>
          <p:cNvSpPr/>
          <p:nvPr/>
        </p:nvSpPr>
        <p:spPr>
          <a:xfrm flipH="1" rot="10800000">
            <a:off x="-47850" y="-95700"/>
            <a:ext cx="9239700" cy="8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flipH="1">
            <a:off x="2893500" y="-79800"/>
            <a:ext cx="6250500" cy="530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rot="5400000">
            <a:off x="2027325" y="2497500"/>
            <a:ext cx="1739700" cy="1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flipH="1">
            <a:off x="3796675" y="1786425"/>
            <a:ext cx="34800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a:solidFill>
                  <a:schemeClr val="lt1"/>
                </a:solidFill>
              </a:defRPr>
            </a:lvl1pPr>
            <a:lvl2pPr lvl="1" rtl="0" algn="ctr">
              <a:spcBef>
                <a:spcPts val="0"/>
              </a:spcBef>
              <a:spcAft>
                <a:spcPts val="0"/>
              </a:spcAft>
              <a:buSzPts val="3600"/>
              <a:buNone/>
              <a:defRPr b="1" sz="3600"/>
            </a:lvl2pPr>
            <a:lvl3pPr lvl="2" rtl="0" algn="ctr">
              <a:spcBef>
                <a:spcPts val="0"/>
              </a:spcBef>
              <a:spcAft>
                <a:spcPts val="0"/>
              </a:spcAft>
              <a:buSzPts val="3600"/>
              <a:buNone/>
              <a:defRPr b="1" sz="3600"/>
            </a:lvl3pPr>
            <a:lvl4pPr lvl="3" rtl="0" algn="ctr">
              <a:spcBef>
                <a:spcPts val="0"/>
              </a:spcBef>
              <a:spcAft>
                <a:spcPts val="0"/>
              </a:spcAft>
              <a:buSzPts val="3600"/>
              <a:buNone/>
              <a:defRPr b="1" sz="3600"/>
            </a:lvl4pPr>
            <a:lvl5pPr lvl="4" rtl="0" algn="ctr">
              <a:spcBef>
                <a:spcPts val="0"/>
              </a:spcBef>
              <a:spcAft>
                <a:spcPts val="0"/>
              </a:spcAft>
              <a:buSzPts val="3600"/>
              <a:buNone/>
              <a:defRPr b="1" sz="3600"/>
            </a:lvl5pPr>
            <a:lvl6pPr lvl="5" rtl="0" algn="ctr">
              <a:spcBef>
                <a:spcPts val="0"/>
              </a:spcBef>
              <a:spcAft>
                <a:spcPts val="0"/>
              </a:spcAft>
              <a:buSzPts val="3600"/>
              <a:buNone/>
              <a:defRPr b="1" sz="3600"/>
            </a:lvl6pPr>
            <a:lvl7pPr lvl="6" rtl="0" algn="ctr">
              <a:spcBef>
                <a:spcPts val="0"/>
              </a:spcBef>
              <a:spcAft>
                <a:spcPts val="0"/>
              </a:spcAft>
              <a:buSzPts val="3600"/>
              <a:buNone/>
              <a:defRPr b="1" sz="3600"/>
            </a:lvl7pPr>
            <a:lvl8pPr lvl="7" rtl="0" algn="ctr">
              <a:spcBef>
                <a:spcPts val="0"/>
              </a:spcBef>
              <a:spcAft>
                <a:spcPts val="0"/>
              </a:spcAft>
              <a:buSzPts val="3600"/>
              <a:buNone/>
              <a:defRPr b="1" sz="3600"/>
            </a:lvl8pPr>
            <a:lvl9pPr lvl="8" rtl="0" algn="ctr">
              <a:spcBef>
                <a:spcPts val="0"/>
              </a:spcBef>
              <a:spcAft>
                <a:spcPts val="0"/>
              </a:spcAft>
              <a:buSzPts val="3600"/>
              <a:buNone/>
              <a:defRPr b="1" sz="3600"/>
            </a:lvl9pPr>
          </a:lstStyle>
          <a:p/>
        </p:txBody>
      </p:sp>
      <p:sp>
        <p:nvSpPr>
          <p:cNvPr id="17" name="Google Shape;17;p3"/>
          <p:cNvSpPr txBox="1"/>
          <p:nvPr>
            <p:ph hasCustomPrompt="1" idx="2" type="title"/>
          </p:nvPr>
        </p:nvSpPr>
        <p:spPr>
          <a:xfrm flipH="1">
            <a:off x="0" y="2012850"/>
            <a:ext cx="2893500" cy="111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8000"/>
            </a:lvl1pPr>
            <a:lvl2pPr lvl="1" rtl="0" algn="ctr">
              <a:spcBef>
                <a:spcPts val="0"/>
              </a:spcBef>
              <a:spcAft>
                <a:spcPts val="0"/>
              </a:spcAft>
              <a:buSzPts val="12000"/>
              <a:buNone/>
              <a:defRPr b="1" sz="12000"/>
            </a:lvl2pPr>
            <a:lvl3pPr lvl="2" rtl="0" algn="ctr">
              <a:spcBef>
                <a:spcPts val="0"/>
              </a:spcBef>
              <a:spcAft>
                <a:spcPts val="0"/>
              </a:spcAft>
              <a:buSzPts val="12000"/>
              <a:buNone/>
              <a:defRPr b="1" sz="12000"/>
            </a:lvl3pPr>
            <a:lvl4pPr lvl="3" rtl="0" algn="ctr">
              <a:spcBef>
                <a:spcPts val="0"/>
              </a:spcBef>
              <a:spcAft>
                <a:spcPts val="0"/>
              </a:spcAft>
              <a:buSzPts val="12000"/>
              <a:buNone/>
              <a:defRPr b="1" sz="12000"/>
            </a:lvl4pPr>
            <a:lvl5pPr lvl="4" rtl="0" algn="ctr">
              <a:spcBef>
                <a:spcPts val="0"/>
              </a:spcBef>
              <a:spcAft>
                <a:spcPts val="0"/>
              </a:spcAft>
              <a:buSzPts val="12000"/>
              <a:buNone/>
              <a:defRPr b="1" sz="12000"/>
            </a:lvl5pPr>
            <a:lvl6pPr lvl="5" rtl="0" algn="ctr">
              <a:spcBef>
                <a:spcPts val="0"/>
              </a:spcBef>
              <a:spcAft>
                <a:spcPts val="0"/>
              </a:spcAft>
              <a:buSzPts val="12000"/>
              <a:buNone/>
              <a:defRPr b="1" sz="12000"/>
            </a:lvl6pPr>
            <a:lvl7pPr lvl="6" rtl="0" algn="ctr">
              <a:spcBef>
                <a:spcPts val="0"/>
              </a:spcBef>
              <a:spcAft>
                <a:spcPts val="0"/>
              </a:spcAft>
              <a:buSzPts val="12000"/>
              <a:buNone/>
              <a:defRPr b="1" sz="12000"/>
            </a:lvl7pPr>
            <a:lvl8pPr lvl="7" rtl="0" algn="ctr">
              <a:spcBef>
                <a:spcPts val="0"/>
              </a:spcBef>
              <a:spcAft>
                <a:spcPts val="0"/>
              </a:spcAft>
              <a:buSzPts val="12000"/>
              <a:buNone/>
              <a:defRPr b="1" sz="12000"/>
            </a:lvl8pPr>
            <a:lvl9pPr lvl="8" rtl="0" algn="ctr">
              <a:spcBef>
                <a:spcPts val="0"/>
              </a:spcBef>
              <a:spcAft>
                <a:spcPts val="0"/>
              </a:spcAft>
              <a:buSzPts val="12000"/>
              <a:buNone/>
              <a:defRPr b="1" sz="12000"/>
            </a:lvl9pPr>
          </a:lstStyle>
          <a:p>
            <a:r>
              <a:t>xx%</a:t>
            </a:r>
          </a:p>
        </p:txBody>
      </p:sp>
      <p:sp>
        <p:nvSpPr>
          <p:cNvPr id="18" name="Google Shape;18;p3"/>
          <p:cNvSpPr txBox="1"/>
          <p:nvPr>
            <p:ph idx="1" type="subTitle"/>
          </p:nvPr>
        </p:nvSpPr>
        <p:spPr>
          <a:xfrm flipH="1">
            <a:off x="3796675" y="2509157"/>
            <a:ext cx="34800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0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CUSTOM_5">
    <p:spTree>
      <p:nvGrpSpPr>
        <p:cNvPr id="131" name="Shape 131"/>
        <p:cNvGrpSpPr/>
        <p:nvPr/>
      </p:nvGrpSpPr>
      <p:grpSpPr>
        <a:xfrm>
          <a:off x="0" y="0"/>
          <a:ext cx="0" cy="0"/>
          <a:chOff x="0" y="0"/>
          <a:chExt cx="0" cy="0"/>
        </a:xfrm>
      </p:grpSpPr>
      <p:sp>
        <p:nvSpPr>
          <p:cNvPr id="132" name="Google Shape;132;p21"/>
          <p:cNvSpPr txBox="1"/>
          <p:nvPr>
            <p:ph hasCustomPrompt="1" type="title"/>
          </p:nvPr>
        </p:nvSpPr>
        <p:spPr>
          <a:xfrm>
            <a:off x="3520150" y="672237"/>
            <a:ext cx="32283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3" name="Google Shape;133;p21"/>
          <p:cNvSpPr txBox="1"/>
          <p:nvPr>
            <p:ph idx="1" type="subTitle"/>
          </p:nvPr>
        </p:nvSpPr>
        <p:spPr>
          <a:xfrm>
            <a:off x="3520150" y="1174325"/>
            <a:ext cx="3228300" cy="53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txBox="1"/>
          <p:nvPr>
            <p:ph hasCustomPrompt="1" idx="2" type="title"/>
          </p:nvPr>
        </p:nvSpPr>
        <p:spPr>
          <a:xfrm>
            <a:off x="3520150" y="2140775"/>
            <a:ext cx="32283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5" name="Google Shape;135;p21"/>
          <p:cNvSpPr txBox="1"/>
          <p:nvPr>
            <p:ph idx="3" type="subTitle"/>
          </p:nvPr>
        </p:nvSpPr>
        <p:spPr>
          <a:xfrm>
            <a:off x="3520150" y="2639800"/>
            <a:ext cx="3228300" cy="53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 name="Google Shape;136;p21"/>
          <p:cNvSpPr txBox="1"/>
          <p:nvPr>
            <p:ph hasCustomPrompt="1" idx="4" type="title"/>
          </p:nvPr>
        </p:nvSpPr>
        <p:spPr>
          <a:xfrm>
            <a:off x="3520150" y="3609845"/>
            <a:ext cx="32283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7" name="Google Shape;137;p21"/>
          <p:cNvSpPr txBox="1"/>
          <p:nvPr>
            <p:ph idx="5" type="subTitle"/>
          </p:nvPr>
        </p:nvSpPr>
        <p:spPr>
          <a:xfrm>
            <a:off x="3520150" y="4105205"/>
            <a:ext cx="3228300" cy="53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 name="Google Shape;138;p21"/>
          <p:cNvSpPr/>
          <p:nvPr/>
        </p:nvSpPr>
        <p:spPr>
          <a:xfrm flipH="1">
            <a:off x="-116825" y="-79800"/>
            <a:ext cx="3012300" cy="530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ph idx="6" type="title"/>
          </p:nvPr>
        </p:nvSpPr>
        <p:spPr>
          <a:xfrm>
            <a:off x="629875" y="1712300"/>
            <a:ext cx="21159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40" name="Shape 140"/>
        <p:cNvGrpSpPr/>
        <p:nvPr/>
      </p:nvGrpSpPr>
      <p:grpSpPr>
        <a:xfrm>
          <a:off x="0" y="0"/>
          <a:ext cx="0" cy="0"/>
          <a:chOff x="0" y="0"/>
          <a:chExt cx="0" cy="0"/>
        </a:xfrm>
      </p:grpSpPr>
      <p:sp>
        <p:nvSpPr>
          <p:cNvPr id="141" name="Google Shape;141;p22"/>
          <p:cNvSpPr/>
          <p:nvPr/>
        </p:nvSpPr>
        <p:spPr>
          <a:xfrm flipH="1" rot="10800000">
            <a:off x="-19550" y="2930700"/>
            <a:ext cx="9239700" cy="232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type="title"/>
          </p:nvPr>
        </p:nvSpPr>
        <p:spPr>
          <a:xfrm>
            <a:off x="1926150" y="3352924"/>
            <a:ext cx="52917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1">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3" name="Google Shape;143;p22"/>
          <p:cNvSpPr txBox="1"/>
          <p:nvPr>
            <p:ph idx="1" type="subTitle"/>
          </p:nvPr>
        </p:nvSpPr>
        <p:spPr>
          <a:xfrm>
            <a:off x="1926150" y="3948174"/>
            <a:ext cx="5291700" cy="6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144" name="Shape 144"/>
        <p:cNvGrpSpPr/>
        <p:nvPr/>
      </p:nvGrpSpPr>
      <p:grpSpPr>
        <a:xfrm>
          <a:off x="0" y="0"/>
          <a:ext cx="0" cy="0"/>
          <a:chOff x="0" y="0"/>
          <a:chExt cx="0" cy="0"/>
        </a:xfrm>
      </p:grpSpPr>
      <p:sp>
        <p:nvSpPr>
          <p:cNvPr id="145" name="Google Shape;145;p23"/>
          <p:cNvSpPr txBox="1"/>
          <p:nvPr>
            <p:ph idx="1" type="body"/>
          </p:nvPr>
        </p:nvSpPr>
        <p:spPr>
          <a:xfrm>
            <a:off x="3513650" y="847959"/>
            <a:ext cx="4904400" cy="39972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Montserrat"/>
              <a:buChar char="●"/>
              <a:defRPr/>
            </a:lvl1pPr>
            <a:lvl2pPr indent="-330200" lvl="1" marL="914400" rtl="0">
              <a:lnSpc>
                <a:spcPct val="100000"/>
              </a:lnSpc>
              <a:spcBef>
                <a:spcPts val="1600"/>
              </a:spcBef>
              <a:spcAft>
                <a:spcPts val="0"/>
              </a:spcAft>
              <a:buSzPts val="1600"/>
              <a:buFont typeface="Montserrat"/>
              <a:buChar char="○"/>
              <a:defRPr sz="1200"/>
            </a:lvl2pPr>
            <a:lvl3pPr indent="-330200" lvl="2" marL="1371600" rtl="0">
              <a:spcBef>
                <a:spcPts val="1600"/>
              </a:spcBef>
              <a:spcAft>
                <a:spcPts val="0"/>
              </a:spcAft>
              <a:buSzPts val="1600"/>
              <a:buFont typeface="Montserrat"/>
              <a:buChar char="■"/>
              <a:defRPr/>
            </a:lvl3pPr>
            <a:lvl4pPr indent="-330200" lvl="3" marL="1828800" rtl="0">
              <a:spcBef>
                <a:spcPts val="1600"/>
              </a:spcBef>
              <a:spcAft>
                <a:spcPts val="0"/>
              </a:spcAft>
              <a:buSzPts val="1600"/>
              <a:buFont typeface="Montserrat"/>
              <a:buChar char="●"/>
              <a:defRPr/>
            </a:lvl4pPr>
            <a:lvl5pPr indent="-330200" lvl="4" marL="2286000" rtl="0">
              <a:spcBef>
                <a:spcPts val="1600"/>
              </a:spcBef>
              <a:spcAft>
                <a:spcPts val="0"/>
              </a:spcAft>
              <a:buSzPts val="1600"/>
              <a:buFont typeface="Montserrat"/>
              <a:buChar char="○"/>
              <a:defRPr/>
            </a:lvl5pPr>
            <a:lvl6pPr indent="-330200" lvl="5" marL="2743200" rtl="0">
              <a:spcBef>
                <a:spcPts val="1600"/>
              </a:spcBef>
              <a:spcAft>
                <a:spcPts val="0"/>
              </a:spcAft>
              <a:buSzPts val="1600"/>
              <a:buFont typeface="Montserrat"/>
              <a:buChar char="■"/>
              <a:defRPr/>
            </a:lvl6pPr>
            <a:lvl7pPr indent="-330200" lvl="6" marL="3200400" rtl="0">
              <a:spcBef>
                <a:spcPts val="1600"/>
              </a:spcBef>
              <a:spcAft>
                <a:spcPts val="0"/>
              </a:spcAft>
              <a:buSzPts val="1600"/>
              <a:buFont typeface="Montserrat"/>
              <a:buChar char="●"/>
              <a:defRPr/>
            </a:lvl7pPr>
            <a:lvl8pPr indent="-330200" lvl="7" marL="3657600" rtl="0">
              <a:spcBef>
                <a:spcPts val="1600"/>
              </a:spcBef>
              <a:spcAft>
                <a:spcPts val="0"/>
              </a:spcAft>
              <a:buSzPts val="1600"/>
              <a:buFont typeface="Montserrat"/>
              <a:buChar char="○"/>
              <a:defRPr/>
            </a:lvl8pPr>
            <a:lvl9pPr indent="-330200" lvl="8" marL="4114800" rtl="0">
              <a:spcBef>
                <a:spcPts val="1600"/>
              </a:spcBef>
              <a:spcAft>
                <a:spcPts val="1600"/>
              </a:spcAft>
              <a:buSzPts val="1600"/>
              <a:buFont typeface="Montserrat"/>
              <a:buChar char="■"/>
              <a:defRPr/>
            </a:lvl9pPr>
          </a:lstStyle>
          <a:p/>
        </p:txBody>
      </p:sp>
      <p:sp>
        <p:nvSpPr>
          <p:cNvPr id="146" name="Google Shape;146;p23"/>
          <p:cNvSpPr txBox="1"/>
          <p:nvPr>
            <p:ph idx="2" type="subTitle"/>
          </p:nvPr>
        </p:nvSpPr>
        <p:spPr>
          <a:xfrm>
            <a:off x="3513650" y="402150"/>
            <a:ext cx="4404600" cy="37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7" name="Google Shape;147;p23"/>
          <p:cNvSpPr/>
          <p:nvPr/>
        </p:nvSpPr>
        <p:spPr>
          <a:xfrm flipH="1">
            <a:off x="-116825" y="-103725"/>
            <a:ext cx="3012300" cy="535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type="title"/>
          </p:nvPr>
        </p:nvSpPr>
        <p:spPr>
          <a:xfrm>
            <a:off x="608700" y="1931600"/>
            <a:ext cx="2284200" cy="12804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49" name="Shape 149"/>
        <p:cNvGrpSpPr/>
        <p:nvPr/>
      </p:nvGrpSpPr>
      <p:grpSpPr>
        <a:xfrm>
          <a:off x="0" y="0"/>
          <a:ext cx="0" cy="0"/>
          <a:chOff x="0" y="0"/>
          <a:chExt cx="0" cy="0"/>
        </a:xfrm>
      </p:grpSpPr>
      <p:sp>
        <p:nvSpPr>
          <p:cNvPr id="150" name="Google Shape;150;p24"/>
          <p:cNvSpPr txBox="1"/>
          <p:nvPr>
            <p:ph idx="1" type="body"/>
          </p:nvPr>
        </p:nvSpPr>
        <p:spPr>
          <a:xfrm>
            <a:off x="3513650" y="1978784"/>
            <a:ext cx="4904400" cy="21105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Montserrat"/>
              <a:buChar char="●"/>
              <a:defRPr/>
            </a:lvl1pPr>
            <a:lvl2pPr indent="-330200" lvl="1" marL="914400" rtl="0">
              <a:lnSpc>
                <a:spcPct val="100000"/>
              </a:lnSpc>
              <a:spcBef>
                <a:spcPts val="1600"/>
              </a:spcBef>
              <a:spcAft>
                <a:spcPts val="0"/>
              </a:spcAft>
              <a:buSzPts val="1600"/>
              <a:buFont typeface="Montserrat"/>
              <a:buChar char="○"/>
              <a:defRPr sz="1200"/>
            </a:lvl2pPr>
            <a:lvl3pPr indent="-330200" lvl="2" marL="1371600" rtl="0">
              <a:spcBef>
                <a:spcPts val="1600"/>
              </a:spcBef>
              <a:spcAft>
                <a:spcPts val="0"/>
              </a:spcAft>
              <a:buSzPts val="1600"/>
              <a:buFont typeface="Montserrat"/>
              <a:buChar char="■"/>
              <a:defRPr/>
            </a:lvl3pPr>
            <a:lvl4pPr indent="-330200" lvl="3" marL="1828800" rtl="0">
              <a:spcBef>
                <a:spcPts val="1600"/>
              </a:spcBef>
              <a:spcAft>
                <a:spcPts val="0"/>
              </a:spcAft>
              <a:buSzPts val="1600"/>
              <a:buFont typeface="Montserrat"/>
              <a:buChar char="●"/>
              <a:defRPr/>
            </a:lvl4pPr>
            <a:lvl5pPr indent="-330200" lvl="4" marL="2286000" rtl="0">
              <a:spcBef>
                <a:spcPts val="1600"/>
              </a:spcBef>
              <a:spcAft>
                <a:spcPts val="0"/>
              </a:spcAft>
              <a:buSzPts val="1600"/>
              <a:buFont typeface="Montserrat"/>
              <a:buChar char="○"/>
              <a:defRPr/>
            </a:lvl5pPr>
            <a:lvl6pPr indent="-330200" lvl="5" marL="2743200" rtl="0">
              <a:spcBef>
                <a:spcPts val="1600"/>
              </a:spcBef>
              <a:spcAft>
                <a:spcPts val="0"/>
              </a:spcAft>
              <a:buSzPts val="1600"/>
              <a:buFont typeface="Montserrat"/>
              <a:buChar char="■"/>
              <a:defRPr/>
            </a:lvl6pPr>
            <a:lvl7pPr indent="-330200" lvl="6" marL="3200400" rtl="0">
              <a:spcBef>
                <a:spcPts val="1600"/>
              </a:spcBef>
              <a:spcAft>
                <a:spcPts val="0"/>
              </a:spcAft>
              <a:buSzPts val="1600"/>
              <a:buFont typeface="Montserrat"/>
              <a:buChar char="●"/>
              <a:defRPr/>
            </a:lvl7pPr>
            <a:lvl8pPr indent="-330200" lvl="7" marL="3657600" rtl="0">
              <a:spcBef>
                <a:spcPts val="1600"/>
              </a:spcBef>
              <a:spcAft>
                <a:spcPts val="0"/>
              </a:spcAft>
              <a:buSzPts val="1600"/>
              <a:buFont typeface="Montserrat"/>
              <a:buChar char="○"/>
              <a:defRPr/>
            </a:lvl8pPr>
            <a:lvl9pPr indent="-330200" lvl="8" marL="4114800" rtl="0">
              <a:spcBef>
                <a:spcPts val="1600"/>
              </a:spcBef>
              <a:spcAft>
                <a:spcPts val="1600"/>
              </a:spcAft>
              <a:buSzPts val="1600"/>
              <a:buFont typeface="Montserrat"/>
              <a:buChar char="■"/>
              <a:defRPr/>
            </a:lvl9pPr>
          </a:lstStyle>
          <a:p/>
        </p:txBody>
      </p:sp>
      <p:sp>
        <p:nvSpPr>
          <p:cNvPr id="151" name="Google Shape;151;p24"/>
          <p:cNvSpPr txBox="1"/>
          <p:nvPr>
            <p:ph idx="2" type="subTitle"/>
          </p:nvPr>
        </p:nvSpPr>
        <p:spPr>
          <a:xfrm>
            <a:off x="3513650" y="1532975"/>
            <a:ext cx="4404300" cy="37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2" name="Google Shape;152;p24"/>
          <p:cNvSpPr/>
          <p:nvPr/>
        </p:nvSpPr>
        <p:spPr>
          <a:xfrm flipH="1">
            <a:off x="-116825" y="-103725"/>
            <a:ext cx="3012300" cy="535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txBox="1"/>
          <p:nvPr>
            <p:ph type="title"/>
          </p:nvPr>
        </p:nvSpPr>
        <p:spPr>
          <a:xfrm>
            <a:off x="608700" y="1931600"/>
            <a:ext cx="2284200" cy="12804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54" name="Shape 154"/>
        <p:cNvGrpSpPr/>
        <p:nvPr/>
      </p:nvGrpSpPr>
      <p:grpSpPr>
        <a:xfrm>
          <a:off x="0" y="0"/>
          <a:ext cx="0" cy="0"/>
          <a:chOff x="0" y="0"/>
          <a:chExt cx="0" cy="0"/>
        </a:xfrm>
      </p:grpSpPr>
      <p:sp>
        <p:nvSpPr>
          <p:cNvPr id="155" name="Google Shape;155;p25"/>
          <p:cNvSpPr/>
          <p:nvPr/>
        </p:nvSpPr>
        <p:spPr>
          <a:xfrm flipH="1" rot="10800000">
            <a:off x="-95750" y="2930700"/>
            <a:ext cx="9239700" cy="232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idx="1" type="subTitle"/>
          </p:nvPr>
        </p:nvSpPr>
        <p:spPr>
          <a:xfrm>
            <a:off x="983700" y="3163800"/>
            <a:ext cx="3588300" cy="10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25"/>
          <p:cNvSpPr txBox="1"/>
          <p:nvPr/>
        </p:nvSpPr>
        <p:spPr>
          <a:xfrm>
            <a:off x="4572000" y="3163800"/>
            <a:ext cx="3324600" cy="1043400"/>
          </a:xfrm>
          <a:prstGeom prst="rect">
            <a:avLst/>
          </a:prstGeom>
          <a:noFill/>
          <a:ln>
            <a:noFill/>
          </a:ln>
        </p:spPr>
        <p:txBody>
          <a:bodyPr anchorCtr="0" anchor="t" bIns="91425" lIns="91425" spcFirstLastPara="1" rIns="91425" wrap="square" tIns="91425">
            <a:noAutofit/>
          </a:bodyPr>
          <a:lstStyle/>
          <a:p>
            <a:pPr indent="-88900" lvl="0" marL="0" marR="0" rtl="0" algn="l">
              <a:lnSpc>
                <a:spcPct val="100000"/>
              </a:lnSpc>
              <a:spcBef>
                <a:spcPts val="0"/>
              </a:spcBef>
              <a:spcAft>
                <a:spcPts val="0"/>
              </a:spcAft>
              <a:buClr>
                <a:schemeClr val="lt1"/>
              </a:buClr>
              <a:buSzPts val="1400"/>
              <a:buFont typeface="Muli"/>
              <a:buNone/>
            </a:pPr>
            <a:r>
              <a:rPr lang="en">
                <a:solidFill>
                  <a:schemeClr val="lt1"/>
                </a:solidFill>
                <a:latin typeface="Encode Sans Semi Condensed"/>
                <a:ea typeface="Encode Sans Semi Condensed"/>
                <a:cs typeface="Encode Sans Semi Condensed"/>
                <a:sym typeface="Encode Sans Semi Condensed"/>
              </a:rPr>
              <a:t>CREDITS: This presentation template was created by </a:t>
            </a:r>
            <a:r>
              <a:rPr b="1" lang="en">
                <a:solidFill>
                  <a:schemeClr val="lt1"/>
                </a:solidFill>
                <a:uFill>
                  <a:noFill/>
                </a:uFill>
                <a:latin typeface="Encode Sans Semi Condensed"/>
                <a:ea typeface="Encode Sans Semi Condensed"/>
                <a:cs typeface="Encode Sans Semi Condensed"/>
                <a:sym typeface="Encode Sans Semi Condensed"/>
                <a:hlinkClick r:id="rId2">
                  <a:extLst>
                    <a:ext uri="{A12FA001-AC4F-418D-AE19-62706E023703}">
                      <ahyp:hlinkClr val="tx"/>
                    </a:ext>
                  </a:extLst>
                </a:hlinkClick>
              </a:rPr>
              <a:t>Slidesgo</a:t>
            </a:r>
            <a:r>
              <a:rPr lang="en">
                <a:solidFill>
                  <a:schemeClr val="lt1"/>
                </a:solidFill>
                <a:latin typeface="Encode Sans Semi Condensed"/>
                <a:ea typeface="Encode Sans Semi Condensed"/>
                <a:cs typeface="Encode Sans Semi Condensed"/>
                <a:sym typeface="Encode Sans Semi Condensed"/>
              </a:rPr>
              <a:t>, including icons by </a:t>
            </a:r>
            <a:r>
              <a:rPr b="1" lang="en">
                <a:solidFill>
                  <a:schemeClr val="lt1"/>
                </a:solidFill>
                <a:uFill>
                  <a:noFill/>
                </a:uFill>
                <a:latin typeface="Encode Sans Semi Condensed"/>
                <a:ea typeface="Encode Sans Semi Condensed"/>
                <a:cs typeface="Encode Sans Semi Condensed"/>
                <a:sym typeface="Encode Sans Semi Condensed"/>
                <a:hlinkClick r:id="rId3">
                  <a:extLst>
                    <a:ext uri="{A12FA001-AC4F-418D-AE19-62706E023703}">
                      <ahyp:hlinkClr val="tx"/>
                    </a:ext>
                  </a:extLst>
                </a:hlinkClick>
              </a:rPr>
              <a:t>Flaticon</a:t>
            </a:r>
            <a:r>
              <a:rPr lang="en">
                <a:solidFill>
                  <a:schemeClr val="lt1"/>
                </a:solidFill>
                <a:latin typeface="Encode Sans Semi Condensed"/>
                <a:ea typeface="Encode Sans Semi Condensed"/>
                <a:cs typeface="Encode Sans Semi Condensed"/>
                <a:sym typeface="Encode Sans Semi Condensed"/>
              </a:rPr>
              <a:t>, and infographics &amp; images by </a:t>
            </a:r>
            <a:r>
              <a:rPr b="1" lang="en">
                <a:solidFill>
                  <a:schemeClr val="lt1"/>
                </a:solidFill>
                <a:uFill>
                  <a:noFill/>
                </a:uFill>
                <a:latin typeface="Encode Sans Semi Condensed"/>
                <a:ea typeface="Encode Sans Semi Condensed"/>
                <a:cs typeface="Encode Sans Semi Condensed"/>
                <a:sym typeface="Encode Sans Semi Condensed"/>
                <a:hlinkClick r:id="rId4">
                  <a:extLst>
                    <a:ext uri="{A12FA001-AC4F-418D-AE19-62706E023703}">
                      <ahyp:hlinkClr val="tx"/>
                    </a:ext>
                  </a:extLst>
                </a:hlinkClick>
              </a:rPr>
              <a:t>Freepik</a:t>
            </a:r>
            <a:r>
              <a:rPr lang="en">
                <a:solidFill>
                  <a:schemeClr val="lt1"/>
                </a:solidFill>
                <a:latin typeface="Encode Sans Semi Condensed"/>
                <a:ea typeface="Encode Sans Semi Condensed"/>
                <a:cs typeface="Encode Sans Semi Condensed"/>
                <a:sym typeface="Encode Sans Semi Condensed"/>
              </a:rPr>
              <a:t> </a:t>
            </a:r>
            <a:endParaRPr>
              <a:solidFill>
                <a:schemeClr val="lt1"/>
              </a:solidFill>
              <a:latin typeface="Encode Sans Semi Condensed"/>
              <a:ea typeface="Encode Sans Semi Condensed"/>
              <a:cs typeface="Encode Sans Semi Condensed"/>
              <a:sym typeface="Encode Sans Semi Condensed"/>
            </a:endParaRPr>
          </a:p>
        </p:txBody>
      </p:sp>
      <p:sp>
        <p:nvSpPr>
          <p:cNvPr id="158" name="Google Shape;158;p25"/>
          <p:cNvSpPr/>
          <p:nvPr/>
        </p:nvSpPr>
        <p:spPr>
          <a:xfrm>
            <a:off x="3702075" y="2859750"/>
            <a:ext cx="1739700" cy="1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txBox="1"/>
          <p:nvPr>
            <p:ph type="ctrTitle"/>
          </p:nvPr>
        </p:nvSpPr>
        <p:spPr>
          <a:xfrm>
            <a:off x="2298475" y="0"/>
            <a:ext cx="4547100" cy="293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8000">
                <a:solidFill>
                  <a:schemeClr val="dk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3" name="Shape 16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flipH="1">
            <a:off x="-116825" y="-79800"/>
            <a:ext cx="3012300" cy="530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3365500" y="336975"/>
            <a:ext cx="5298900" cy="44697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sz="1200"/>
            </a:lvl1pPr>
            <a:lvl2pPr indent="-317500" lvl="1" marL="914400">
              <a:lnSpc>
                <a:spcPct val="100000"/>
              </a:lnSpc>
              <a:spcBef>
                <a:spcPts val="1600"/>
              </a:spcBef>
              <a:spcAft>
                <a:spcPts val="0"/>
              </a:spcAft>
              <a:buSzPts val="1400"/>
              <a:buChar char="○"/>
              <a:defRPr sz="1200"/>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type="title"/>
          </p:nvPr>
        </p:nvSpPr>
        <p:spPr>
          <a:xfrm>
            <a:off x="633875" y="1712250"/>
            <a:ext cx="19983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flipH="1">
            <a:off x="-116825" y="-79800"/>
            <a:ext cx="3012300" cy="530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629875" y="1712250"/>
            <a:ext cx="21855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
        <p:nvSpPr>
          <p:cNvPr id="26" name="Google Shape;26;p5"/>
          <p:cNvSpPr txBox="1"/>
          <p:nvPr>
            <p:ph idx="1" type="subTitle"/>
          </p:nvPr>
        </p:nvSpPr>
        <p:spPr>
          <a:xfrm>
            <a:off x="4377349" y="937350"/>
            <a:ext cx="26127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27" name="Google Shape;27;p5"/>
          <p:cNvSpPr txBox="1"/>
          <p:nvPr>
            <p:ph idx="2" type="subTitle"/>
          </p:nvPr>
        </p:nvSpPr>
        <p:spPr>
          <a:xfrm>
            <a:off x="4374125" y="1381600"/>
            <a:ext cx="2616000" cy="11139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28" name="Google Shape;28;p5"/>
          <p:cNvSpPr txBox="1"/>
          <p:nvPr>
            <p:ph idx="3" type="subTitle"/>
          </p:nvPr>
        </p:nvSpPr>
        <p:spPr>
          <a:xfrm>
            <a:off x="4377345" y="2860450"/>
            <a:ext cx="2615100" cy="444300"/>
          </a:xfrm>
          <a:prstGeom prst="rect">
            <a:avLst/>
          </a:prstGeom>
        </p:spPr>
        <p:txBody>
          <a:bodyPr anchorCtr="0" anchor="t" bIns="91425" lIns="91425" spcFirstLastPara="1" rIns="91425" wrap="square" tIns="91425">
            <a:noAutofit/>
          </a:bodyPr>
          <a:lstStyle>
            <a:lvl1pPr indent="-127000" lvl="0" marL="0" marR="0" rtl="0">
              <a:lnSpc>
                <a:spcPct val="115000"/>
              </a:lnSpc>
              <a:spcBef>
                <a:spcPts val="0"/>
              </a:spcBef>
              <a:spcAft>
                <a:spcPts val="0"/>
              </a:spcAft>
              <a:buClr>
                <a:schemeClr val="dk1"/>
              </a:buClr>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29" name="Google Shape;29;p5"/>
          <p:cNvSpPr txBox="1"/>
          <p:nvPr>
            <p:ph idx="4" type="subTitle"/>
          </p:nvPr>
        </p:nvSpPr>
        <p:spPr>
          <a:xfrm>
            <a:off x="4374125" y="3304725"/>
            <a:ext cx="2612700" cy="1115700"/>
          </a:xfrm>
          <a:prstGeom prst="rect">
            <a:avLst/>
          </a:prstGeom>
        </p:spPr>
        <p:txBody>
          <a:bodyPr anchorCtr="0" anchor="t" bIns="91425" lIns="91425" spcFirstLastPara="1" rIns="91425" wrap="square" tIns="91425">
            <a:noAutofit/>
          </a:bodyPr>
          <a:lstStyle>
            <a:lvl1pPr indent="-88900" lvl="0" marL="0" marR="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flipH="1">
            <a:off x="-116825" y="-79800"/>
            <a:ext cx="3012300" cy="530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629875" y="1712250"/>
            <a:ext cx="2185500" cy="17190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p:nvPr/>
        </p:nvSpPr>
        <p:spPr>
          <a:xfrm flipH="1" rot="10800000">
            <a:off x="-47850" y="4100525"/>
            <a:ext cx="9239700" cy="12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4653950" y="815025"/>
            <a:ext cx="3345000" cy="157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600"/>
              <a:buNone/>
              <a:defRPr b="1"/>
            </a:lvl1pPr>
            <a:lvl2pPr lvl="1" rtl="0" algn="ctr">
              <a:spcBef>
                <a:spcPts val="0"/>
              </a:spcBef>
              <a:spcAft>
                <a:spcPts val="0"/>
              </a:spcAft>
              <a:buSzPts val="3600"/>
              <a:buNone/>
              <a:defRPr b="1" sz="3600"/>
            </a:lvl2pPr>
            <a:lvl3pPr lvl="2" rtl="0" algn="ctr">
              <a:spcBef>
                <a:spcPts val="0"/>
              </a:spcBef>
              <a:spcAft>
                <a:spcPts val="0"/>
              </a:spcAft>
              <a:buSzPts val="3600"/>
              <a:buNone/>
              <a:defRPr b="1" sz="3600"/>
            </a:lvl3pPr>
            <a:lvl4pPr lvl="3" rtl="0" algn="ctr">
              <a:spcBef>
                <a:spcPts val="0"/>
              </a:spcBef>
              <a:spcAft>
                <a:spcPts val="0"/>
              </a:spcAft>
              <a:buSzPts val="3600"/>
              <a:buNone/>
              <a:defRPr b="1" sz="3600"/>
            </a:lvl4pPr>
            <a:lvl5pPr lvl="4" rtl="0" algn="ctr">
              <a:spcBef>
                <a:spcPts val="0"/>
              </a:spcBef>
              <a:spcAft>
                <a:spcPts val="0"/>
              </a:spcAft>
              <a:buSzPts val="3600"/>
              <a:buNone/>
              <a:defRPr b="1" sz="3600"/>
            </a:lvl5pPr>
            <a:lvl6pPr lvl="5" rtl="0" algn="ctr">
              <a:spcBef>
                <a:spcPts val="0"/>
              </a:spcBef>
              <a:spcAft>
                <a:spcPts val="0"/>
              </a:spcAft>
              <a:buSzPts val="3600"/>
              <a:buNone/>
              <a:defRPr b="1" sz="3600"/>
            </a:lvl6pPr>
            <a:lvl7pPr lvl="6" rtl="0" algn="ctr">
              <a:spcBef>
                <a:spcPts val="0"/>
              </a:spcBef>
              <a:spcAft>
                <a:spcPts val="0"/>
              </a:spcAft>
              <a:buSzPts val="3600"/>
              <a:buNone/>
              <a:defRPr b="1" sz="3600"/>
            </a:lvl7pPr>
            <a:lvl8pPr lvl="7" rtl="0" algn="ctr">
              <a:spcBef>
                <a:spcPts val="0"/>
              </a:spcBef>
              <a:spcAft>
                <a:spcPts val="0"/>
              </a:spcAft>
              <a:buSzPts val="3600"/>
              <a:buNone/>
              <a:defRPr b="1" sz="3600"/>
            </a:lvl8pPr>
            <a:lvl9pPr lvl="8" rtl="0" algn="ctr">
              <a:spcBef>
                <a:spcPts val="0"/>
              </a:spcBef>
              <a:spcAft>
                <a:spcPts val="0"/>
              </a:spcAft>
              <a:buSzPts val="3600"/>
              <a:buNone/>
              <a:defRPr b="1" sz="3600"/>
            </a:lvl9pPr>
          </a:lstStyle>
          <a:p/>
        </p:txBody>
      </p:sp>
      <p:sp>
        <p:nvSpPr>
          <p:cNvPr id="36" name="Google Shape;36;p7"/>
          <p:cNvSpPr txBox="1"/>
          <p:nvPr>
            <p:ph idx="1" type="subTitle"/>
          </p:nvPr>
        </p:nvSpPr>
        <p:spPr>
          <a:xfrm>
            <a:off x="4653950" y="2613925"/>
            <a:ext cx="38433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 name="Google Shape;37;p7"/>
          <p:cNvSpPr/>
          <p:nvPr/>
        </p:nvSpPr>
        <p:spPr>
          <a:xfrm rot="-5402319">
            <a:off x="3686649" y="1353475"/>
            <a:ext cx="889500" cy="14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p:nvPr/>
        </p:nvSpPr>
        <p:spPr>
          <a:xfrm flipH="1" rot="10800000">
            <a:off x="-47850" y="4100525"/>
            <a:ext cx="9239700" cy="12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p:nvPr/>
        </p:nvSpPr>
        <p:spPr>
          <a:xfrm>
            <a:off x="3702075" y="4034500"/>
            <a:ext cx="1739700" cy="1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1388100" y="0"/>
            <a:ext cx="6367800" cy="410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b="1"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flipH="1" rot="10800000">
            <a:off x="-47850" y="-191400"/>
            <a:ext cx="9239700" cy="236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150250" y="0"/>
            <a:ext cx="4843500" cy="217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1" sz="50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5" name="Google Shape;45;p9"/>
          <p:cNvSpPr txBox="1"/>
          <p:nvPr>
            <p:ph idx="1" type="subTitle"/>
          </p:nvPr>
        </p:nvSpPr>
        <p:spPr>
          <a:xfrm>
            <a:off x="2866650" y="2177700"/>
            <a:ext cx="3410700" cy="296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p:nvPr/>
        </p:nvSpPr>
        <p:spPr>
          <a:xfrm flipH="1">
            <a:off x="-116825" y="-79800"/>
            <a:ext cx="3012300" cy="530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629875" y="1466825"/>
            <a:ext cx="2115900" cy="2209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6100" y="445025"/>
            <a:ext cx="76917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1pPr>
            <a:lvl2pPr lvl="1">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2pPr>
            <a:lvl3pPr lvl="2">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3pPr>
            <a:lvl4pPr lvl="3">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4pPr>
            <a:lvl5pPr lvl="4">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5pPr>
            <a:lvl6pPr lvl="5">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6pPr>
            <a:lvl7pPr lvl="6">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7pPr>
            <a:lvl8pPr lvl="7">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8pPr>
            <a:lvl9pPr lvl="8">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9pPr>
          </a:lstStyle>
          <a:p/>
        </p:txBody>
      </p:sp>
      <p:sp>
        <p:nvSpPr>
          <p:cNvPr id="7" name="Google Shape;7;p1"/>
          <p:cNvSpPr txBox="1"/>
          <p:nvPr>
            <p:ph idx="1" type="body"/>
          </p:nvPr>
        </p:nvSpPr>
        <p:spPr>
          <a:xfrm>
            <a:off x="726100" y="1152475"/>
            <a:ext cx="76917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1pPr>
            <a:lvl2pPr indent="-317500" lvl="1" marL="9144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2pPr>
            <a:lvl3pPr indent="-317500" lvl="2" marL="13716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3pPr>
            <a:lvl4pPr indent="-317500" lvl="3" marL="18288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4pPr>
            <a:lvl5pPr indent="-317500" lvl="4" marL="22860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5pPr>
            <a:lvl6pPr indent="-317500" lvl="5" marL="27432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6pPr>
            <a:lvl7pPr indent="-317500" lvl="6" marL="32004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7pPr>
            <a:lvl8pPr indent="-317500" lvl="7" marL="36576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8pPr>
            <a:lvl9pPr indent="-317500" lvl="8" marL="4114800">
              <a:lnSpc>
                <a:spcPct val="115000"/>
              </a:lnSpc>
              <a:spcBef>
                <a:spcPts val="1600"/>
              </a:spcBef>
              <a:spcAft>
                <a:spcPts val="160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60" name="Shape 160"/>
        <p:cNvGrpSpPr/>
        <p:nvPr/>
      </p:nvGrpSpPr>
      <p:grpSpPr>
        <a:xfrm>
          <a:off x="0" y="0"/>
          <a:ext cx="0" cy="0"/>
          <a:chOff x="0" y="0"/>
          <a:chExt cx="0" cy="0"/>
        </a:xfrm>
      </p:grpSpPr>
      <p:sp>
        <p:nvSpPr>
          <p:cNvPr id="161" name="Google Shape;161;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2" name="Google Shape;162;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s://www.istockphoto.com/illustrations/factory-workers-walking" TargetMode="External"/><Relationship Id="rId4" Type="http://schemas.openxmlformats.org/officeDocument/2006/relationships/hyperlink" Target="https://www.lakeland.com/canada/product/aluminized-700ag" TargetMode="External"/><Relationship Id="rId5" Type="http://schemas.openxmlformats.org/officeDocument/2006/relationships/hyperlink" Target="https://www.amazon.ca/Resistant-vinmax-Radiation-Aluminized-Fireproof/dp/B07QKWSY8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ctrTitle"/>
          </p:nvPr>
        </p:nvSpPr>
        <p:spPr>
          <a:xfrm>
            <a:off x="829500" y="773250"/>
            <a:ext cx="7485000" cy="16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Industrial Ergonomics on Cyclone Manufacturing</a:t>
            </a:r>
            <a:endParaRPr/>
          </a:p>
        </p:txBody>
      </p:sp>
      <p:sp>
        <p:nvSpPr>
          <p:cNvPr id="169" name="Google Shape;169;p28"/>
          <p:cNvSpPr txBox="1"/>
          <p:nvPr/>
        </p:nvSpPr>
        <p:spPr>
          <a:xfrm>
            <a:off x="2274775" y="3429750"/>
            <a:ext cx="4589400" cy="954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FFFF"/>
                </a:solidFill>
                <a:latin typeface="Times New Roman"/>
                <a:ea typeface="Times New Roman"/>
                <a:cs typeface="Times New Roman"/>
                <a:sym typeface="Times New Roman"/>
              </a:rPr>
              <a:t>By: Tahsin Rezaul, Ryan Rajakulam, Muhammad Aras Naveed, Hosein Kobeissi</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idx="1" type="subTitle"/>
          </p:nvPr>
        </p:nvSpPr>
        <p:spPr>
          <a:xfrm>
            <a:off x="1710275" y="3701125"/>
            <a:ext cx="6831000" cy="13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 </a:t>
            </a:r>
            <a:r>
              <a:rPr lang="en"/>
              <a:t> 300 kg weight			                              16ft x 6ft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3 hinges/door			Handle located 5ft-9in away from horizontal edge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1176 N force per hinge		 		683N lateral force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7" name="Google Shape;247;p37"/>
          <p:cNvPicPr preferRelativeResize="0"/>
          <p:nvPr/>
        </p:nvPicPr>
        <p:blipFill rotWithShape="1">
          <a:blip r:embed="rId3">
            <a:alphaModFix/>
          </a:blip>
          <a:srcRect b="0" l="0" r="0" t="16749"/>
          <a:stretch/>
        </p:blipFill>
        <p:spPr>
          <a:xfrm>
            <a:off x="1883875" y="161300"/>
            <a:ext cx="5376250" cy="2439800"/>
          </a:xfrm>
          <a:prstGeom prst="rect">
            <a:avLst/>
          </a:prstGeom>
          <a:noFill/>
          <a:ln>
            <a:noFill/>
          </a:ln>
        </p:spPr>
      </p:pic>
      <p:sp>
        <p:nvSpPr>
          <p:cNvPr id="248" name="Google Shape;248;p37"/>
          <p:cNvSpPr txBox="1"/>
          <p:nvPr/>
        </p:nvSpPr>
        <p:spPr>
          <a:xfrm>
            <a:off x="3630800" y="3017725"/>
            <a:ext cx="1773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FFFFF"/>
                </a:solidFill>
                <a:latin typeface="Encode Sans Semi Condensed"/>
                <a:ea typeface="Encode Sans Semi Condensed"/>
                <a:cs typeface="Encode Sans Semi Condensed"/>
                <a:sym typeface="Encode Sans Semi Condensed"/>
              </a:rPr>
              <a:t>Force Analysis</a:t>
            </a:r>
            <a:endParaRPr sz="2100">
              <a:solidFill>
                <a:srgbClr val="FFFFFF"/>
              </a:solidFill>
              <a:latin typeface="Encode Sans Semi Condensed"/>
              <a:ea typeface="Encode Sans Semi Condensed"/>
              <a:cs typeface="Encode Sans Semi Condensed"/>
              <a:sym typeface="Encode Sans Semi Condensed"/>
            </a:endParaRPr>
          </a:p>
        </p:txBody>
      </p:sp>
      <p:sp>
        <p:nvSpPr>
          <p:cNvPr id="249" name="Google Shape;249;p37"/>
          <p:cNvSpPr/>
          <p:nvPr/>
        </p:nvSpPr>
        <p:spPr>
          <a:xfrm>
            <a:off x="3049500" y="2838900"/>
            <a:ext cx="3045000" cy="1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txBox="1"/>
          <p:nvPr/>
        </p:nvSpPr>
        <p:spPr>
          <a:xfrm>
            <a:off x="3072000" y="2601100"/>
            <a:ext cx="3000000" cy="52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rgbClr val="869FB2"/>
                </a:solidFill>
              </a:rPr>
              <a:t>Figure 5: </a:t>
            </a:r>
            <a:r>
              <a:rPr lang="en" sz="700">
                <a:solidFill>
                  <a:srgbClr val="869FB2"/>
                </a:solidFill>
              </a:rPr>
              <a:t>Furnace</a:t>
            </a:r>
            <a:r>
              <a:rPr lang="en" sz="700">
                <a:solidFill>
                  <a:srgbClr val="869FB2"/>
                </a:solidFill>
              </a:rPr>
              <a:t> Opening</a:t>
            </a:r>
            <a:endParaRPr sz="700">
              <a:solidFill>
                <a:srgbClr val="869FB2"/>
              </a:solidFill>
            </a:endParaRPr>
          </a:p>
          <a:p>
            <a:pPr indent="0" lvl="0" marL="0" rtl="0" algn="ctr">
              <a:lnSpc>
                <a:spcPct val="115000"/>
              </a:lnSpc>
              <a:spcBef>
                <a:spcPts val="0"/>
              </a:spcBef>
              <a:spcAft>
                <a:spcPts val="0"/>
              </a:spcAft>
              <a:buNone/>
            </a:pPr>
            <a:r>
              <a:t/>
            </a:r>
            <a:endParaRPr>
              <a:solidFill>
                <a:srgbClr val="869FB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flipH="1">
            <a:off x="6244550" y="0"/>
            <a:ext cx="2807100" cy="107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Alternative one</a:t>
            </a:r>
            <a:endParaRPr/>
          </a:p>
        </p:txBody>
      </p:sp>
      <p:pic>
        <p:nvPicPr>
          <p:cNvPr id="256" name="Google Shape;256;p38"/>
          <p:cNvPicPr preferRelativeResize="0"/>
          <p:nvPr/>
        </p:nvPicPr>
        <p:blipFill>
          <a:blip r:embed="rId3">
            <a:alphaModFix/>
          </a:blip>
          <a:stretch>
            <a:fillRect/>
          </a:stretch>
        </p:blipFill>
        <p:spPr>
          <a:xfrm>
            <a:off x="1169325" y="1070100"/>
            <a:ext cx="3333750" cy="3333750"/>
          </a:xfrm>
          <a:prstGeom prst="rect">
            <a:avLst/>
          </a:prstGeom>
          <a:noFill/>
          <a:ln>
            <a:noFill/>
          </a:ln>
        </p:spPr>
      </p:pic>
      <p:sp>
        <p:nvSpPr>
          <p:cNvPr id="257" name="Google Shape;257;p38"/>
          <p:cNvSpPr txBox="1"/>
          <p:nvPr/>
        </p:nvSpPr>
        <p:spPr>
          <a:xfrm>
            <a:off x="1169325" y="4488475"/>
            <a:ext cx="3387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rgbClr val="FFFFFF"/>
                </a:highlight>
                <a:latin typeface="Times New Roman"/>
                <a:ea typeface="Times New Roman"/>
                <a:cs typeface="Times New Roman"/>
                <a:sym typeface="Times New Roman"/>
              </a:rPr>
              <a:t>Figure 6: LCN 4822 Pneumatic Door Closer / Opener</a:t>
            </a:r>
            <a:endParaRPr sz="900">
              <a:latin typeface="Encode Sans Semi Condensed"/>
              <a:ea typeface="Encode Sans Semi Condensed"/>
              <a:cs typeface="Encode Sans Semi Condensed"/>
              <a:sym typeface="Encode Sans Semi Condensed"/>
            </a:endParaRPr>
          </a:p>
        </p:txBody>
      </p:sp>
      <p:sp>
        <p:nvSpPr>
          <p:cNvPr id="258" name="Google Shape;258;p38"/>
          <p:cNvSpPr txBox="1"/>
          <p:nvPr/>
        </p:nvSpPr>
        <p:spPr>
          <a:xfrm>
            <a:off x="6379050" y="975450"/>
            <a:ext cx="2765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Pneumatic door opening/closing</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Mechanism</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Capable of supporting up to 250kg weight</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$1627.50 x 2 (for 2 doors) = $3255</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opening/closing force approx. 245N</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p:txBody>
      </p:sp>
      <p:pic>
        <p:nvPicPr>
          <p:cNvPr id="259" name="Google Shape;259;p38"/>
          <p:cNvPicPr preferRelativeResize="0"/>
          <p:nvPr/>
        </p:nvPicPr>
        <p:blipFill>
          <a:blip r:embed="rId4">
            <a:alphaModFix/>
          </a:blip>
          <a:stretch>
            <a:fillRect/>
          </a:stretch>
        </p:blipFill>
        <p:spPr>
          <a:xfrm>
            <a:off x="5001625" y="1804400"/>
            <a:ext cx="952500" cy="1114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flipH="1">
            <a:off x="5740250" y="0"/>
            <a:ext cx="3311400" cy="107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Alternative two</a:t>
            </a:r>
            <a:endParaRPr/>
          </a:p>
        </p:txBody>
      </p:sp>
      <p:sp>
        <p:nvSpPr>
          <p:cNvPr id="265" name="Google Shape;265;p39"/>
          <p:cNvSpPr txBox="1"/>
          <p:nvPr/>
        </p:nvSpPr>
        <p:spPr>
          <a:xfrm>
            <a:off x="1636650" y="3881450"/>
            <a:ext cx="269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rgbClr val="FFFFFF"/>
                </a:highlight>
                <a:latin typeface="Times New Roman"/>
                <a:ea typeface="Times New Roman"/>
                <a:cs typeface="Times New Roman"/>
                <a:sym typeface="Times New Roman"/>
              </a:rPr>
              <a:t>Figure 7: Continuous Hinge system</a:t>
            </a:r>
            <a:endParaRPr sz="1200">
              <a:latin typeface="Encode Sans Semi Condensed"/>
              <a:ea typeface="Encode Sans Semi Condensed"/>
              <a:cs typeface="Encode Sans Semi Condensed"/>
              <a:sym typeface="Encode Sans Semi Condensed"/>
            </a:endParaRPr>
          </a:p>
        </p:txBody>
      </p:sp>
      <p:sp>
        <p:nvSpPr>
          <p:cNvPr id="266" name="Google Shape;266;p39"/>
          <p:cNvSpPr txBox="1"/>
          <p:nvPr/>
        </p:nvSpPr>
        <p:spPr>
          <a:xfrm>
            <a:off x="6379050" y="975450"/>
            <a:ext cx="2765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Continuous hinge force distribution</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Capable of handling 110.86N/hinge</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$115/hinge x 32 hinges (16/door) = $3680</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Opening/closing force approx. 300N</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p:txBody>
      </p:sp>
      <p:pic>
        <p:nvPicPr>
          <p:cNvPr id="267" name="Google Shape;267;p39"/>
          <p:cNvPicPr preferRelativeResize="0"/>
          <p:nvPr/>
        </p:nvPicPr>
        <p:blipFill>
          <a:blip r:embed="rId3">
            <a:alphaModFix/>
          </a:blip>
          <a:stretch>
            <a:fillRect/>
          </a:stretch>
        </p:blipFill>
        <p:spPr>
          <a:xfrm>
            <a:off x="834000" y="1262063"/>
            <a:ext cx="4057650" cy="2619375"/>
          </a:xfrm>
          <a:prstGeom prst="rect">
            <a:avLst/>
          </a:prstGeom>
          <a:noFill/>
          <a:ln>
            <a:noFill/>
          </a:ln>
        </p:spPr>
      </p:pic>
      <p:pic>
        <p:nvPicPr>
          <p:cNvPr id="268" name="Google Shape;268;p39"/>
          <p:cNvPicPr preferRelativeResize="0"/>
          <p:nvPr/>
        </p:nvPicPr>
        <p:blipFill>
          <a:blip r:embed="rId4">
            <a:alphaModFix/>
          </a:blip>
          <a:stretch>
            <a:fillRect/>
          </a:stretch>
        </p:blipFill>
        <p:spPr>
          <a:xfrm>
            <a:off x="5001625" y="1804400"/>
            <a:ext cx="952500" cy="1114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flipH="1">
            <a:off x="6093525" y="0"/>
            <a:ext cx="3159900" cy="107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Three</a:t>
            </a:r>
            <a:endParaRPr/>
          </a:p>
        </p:txBody>
      </p:sp>
      <p:sp>
        <p:nvSpPr>
          <p:cNvPr id="274" name="Google Shape;274;p40"/>
          <p:cNvSpPr txBox="1"/>
          <p:nvPr/>
        </p:nvSpPr>
        <p:spPr>
          <a:xfrm>
            <a:off x="6379050" y="975450"/>
            <a:ext cx="2765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Combination of both</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Together can handle Weight</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solidFill>
                  <a:srgbClr val="FFFFFF"/>
                </a:solidFill>
                <a:latin typeface="Encode Sans Semi Condensed"/>
                <a:ea typeface="Encode Sans Semi Condensed"/>
                <a:cs typeface="Encode Sans Semi Condensed"/>
                <a:sym typeface="Encode Sans Semi Condensed"/>
              </a:rPr>
              <a:t>Significantly reduce the opening/closing force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solidFill>
                <a:srgbClr val="FFFFFF"/>
              </a:solidFill>
              <a:latin typeface="Encode Sans Semi Condensed"/>
              <a:ea typeface="Encode Sans Semi Condensed"/>
              <a:cs typeface="Encode Sans Semi Condensed"/>
              <a:sym typeface="Encode Sans Semi Condensed"/>
            </a:endParaRPr>
          </a:p>
        </p:txBody>
      </p:sp>
      <p:pic>
        <p:nvPicPr>
          <p:cNvPr id="275" name="Google Shape;275;p40"/>
          <p:cNvPicPr preferRelativeResize="0"/>
          <p:nvPr/>
        </p:nvPicPr>
        <p:blipFill>
          <a:blip r:embed="rId3">
            <a:alphaModFix/>
          </a:blip>
          <a:stretch>
            <a:fillRect/>
          </a:stretch>
        </p:blipFill>
        <p:spPr>
          <a:xfrm>
            <a:off x="0" y="2018451"/>
            <a:ext cx="2329125" cy="1673950"/>
          </a:xfrm>
          <a:prstGeom prst="rect">
            <a:avLst/>
          </a:prstGeom>
          <a:noFill/>
          <a:ln>
            <a:noFill/>
          </a:ln>
        </p:spPr>
      </p:pic>
      <p:sp>
        <p:nvSpPr>
          <p:cNvPr id="276" name="Google Shape;276;p40"/>
          <p:cNvSpPr/>
          <p:nvPr/>
        </p:nvSpPr>
        <p:spPr>
          <a:xfrm>
            <a:off x="2493550" y="2336975"/>
            <a:ext cx="907800" cy="764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0"/>
          <p:cNvPicPr preferRelativeResize="0"/>
          <p:nvPr/>
        </p:nvPicPr>
        <p:blipFill>
          <a:blip r:embed="rId4">
            <a:alphaModFix/>
          </a:blip>
          <a:stretch>
            <a:fillRect/>
          </a:stretch>
        </p:blipFill>
        <p:spPr>
          <a:xfrm>
            <a:off x="3565775" y="1975573"/>
            <a:ext cx="2012450" cy="1716825"/>
          </a:xfrm>
          <a:prstGeom prst="rect">
            <a:avLst/>
          </a:prstGeom>
          <a:noFill/>
          <a:ln>
            <a:noFill/>
          </a:ln>
        </p:spPr>
      </p:pic>
      <p:sp>
        <p:nvSpPr>
          <p:cNvPr id="278" name="Google Shape;278;p40"/>
          <p:cNvSpPr txBox="1"/>
          <p:nvPr/>
        </p:nvSpPr>
        <p:spPr>
          <a:xfrm>
            <a:off x="2878500" y="3738525"/>
            <a:ext cx="3387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highlight>
                  <a:srgbClr val="FFFFFF"/>
                </a:highlight>
                <a:latin typeface="Times New Roman"/>
                <a:ea typeface="Times New Roman"/>
                <a:cs typeface="Times New Roman"/>
                <a:sym typeface="Times New Roman"/>
              </a:rPr>
              <a:t>Figure 6: LCN 4822 Pneumatic Door Closer / Opener</a:t>
            </a:r>
            <a:endParaRPr sz="800">
              <a:latin typeface="Encode Sans Semi Condensed"/>
              <a:ea typeface="Encode Sans Semi Condensed"/>
              <a:cs typeface="Encode Sans Semi Condensed"/>
              <a:sym typeface="Encode Sans Semi Condensed"/>
            </a:endParaRPr>
          </a:p>
        </p:txBody>
      </p:sp>
      <p:sp>
        <p:nvSpPr>
          <p:cNvPr id="279" name="Google Shape;279;p40"/>
          <p:cNvSpPr txBox="1"/>
          <p:nvPr/>
        </p:nvSpPr>
        <p:spPr>
          <a:xfrm>
            <a:off x="0" y="3730875"/>
            <a:ext cx="269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rgbClr val="FFFFFF"/>
                </a:highlight>
                <a:latin typeface="Times New Roman"/>
                <a:ea typeface="Times New Roman"/>
                <a:cs typeface="Times New Roman"/>
                <a:sym typeface="Times New Roman"/>
              </a:rPr>
              <a:t>Figure 7: Continuous Hinge system</a:t>
            </a:r>
            <a:endParaRPr sz="1200">
              <a:latin typeface="Encode Sans Semi Condensed"/>
              <a:ea typeface="Encode Sans Semi Condensed"/>
              <a:cs typeface="Encode Sans Semi Condensed"/>
              <a:sym typeface="Encode Sans Semi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3" name="Shape 283"/>
        <p:cNvGrpSpPr/>
        <p:nvPr/>
      </p:nvGrpSpPr>
      <p:grpSpPr>
        <a:xfrm>
          <a:off x="0" y="0"/>
          <a:ext cx="0" cy="0"/>
          <a:chOff x="0" y="0"/>
          <a:chExt cx="0" cy="0"/>
        </a:xfrm>
      </p:grpSpPr>
      <p:graphicFrame>
        <p:nvGraphicFramePr>
          <p:cNvPr id="284" name="Google Shape;284;p41"/>
          <p:cNvGraphicFramePr/>
          <p:nvPr/>
        </p:nvGraphicFramePr>
        <p:xfrm>
          <a:off x="72650" y="1132025"/>
          <a:ext cx="3000000" cy="3000000"/>
        </p:xfrm>
        <a:graphic>
          <a:graphicData uri="http://schemas.openxmlformats.org/drawingml/2006/table">
            <a:tbl>
              <a:tblPr>
                <a:noFill/>
                <a:tableStyleId>{B04E483D-8A45-4AC6-82A1-B551847C51A8}</a:tableStyleId>
              </a:tblPr>
              <a:tblGrid>
                <a:gridCol w="4499350"/>
                <a:gridCol w="4499350"/>
              </a:tblGrid>
              <a:tr h="374100">
                <a:tc>
                  <a:txBody>
                    <a:bodyPr/>
                    <a:lstStyle/>
                    <a:p>
                      <a:pPr indent="0" lvl="0" marL="0" rtl="0" algn="l">
                        <a:spcBef>
                          <a:spcPts val="0"/>
                        </a:spcBef>
                        <a:spcAft>
                          <a:spcPts val="0"/>
                        </a:spcAft>
                        <a:buNone/>
                      </a:pPr>
                      <a:r>
                        <a:rPr lang="en">
                          <a:solidFill>
                            <a:srgbClr val="FF0000"/>
                          </a:solidFill>
                          <a:latin typeface="Encode Sans Semi Condensed"/>
                          <a:ea typeface="Encode Sans Semi Condensed"/>
                          <a:cs typeface="Encode Sans Semi Condensed"/>
                          <a:sym typeface="Encode Sans Semi Condensed"/>
                        </a:rPr>
                        <a:t>Design</a:t>
                      </a:r>
                      <a:endParaRPr>
                        <a:solidFill>
                          <a:srgbClr val="FF0000"/>
                        </a:solidFill>
                        <a:latin typeface="Encode Sans Semi Condensed"/>
                        <a:ea typeface="Encode Sans Semi Condensed"/>
                        <a:cs typeface="Encode Sans Semi Condensed"/>
                        <a:sym typeface="Encode Sans Semi Condensed"/>
                      </a:endParaRPr>
                    </a:p>
                  </a:txBody>
                  <a:tcPr marT="63500" marB="63500" marR="63500" marL="63500"/>
                </a:tc>
                <a:tc>
                  <a:txBody>
                    <a:bodyPr/>
                    <a:lstStyle/>
                    <a:p>
                      <a:pPr indent="0" lvl="0" marL="0" rtl="0" algn="l">
                        <a:spcBef>
                          <a:spcPts val="0"/>
                        </a:spcBef>
                        <a:spcAft>
                          <a:spcPts val="0"/>
                        </a:spcAft>
                        <a:buNone/>
                      </a:pPr>
                      <a:r>
                        <a:rPr lang="en">
                          <a:solidFill>
                            <a:srgbClr val="00FF00"/>
                          </a:solidFill>
                          <a:latin typeface="Encode Sans Semi Condensed"/>
                          <a:ea typeface="Encode Sans Semi Condensed"/>
                          <a:cs typeface="Encode Sans Semi Condensed"/>
                          <a:sym typeface="Encode Sans Semi Condensed"/>
                        </a:rPr>
                        <a:t>Price</a:t>
                      </a:r>
                      <a:endParaRPr>
                        <a:solidFill>
                          <a:srgbClr val="00FF00"/>
                        </a:solidFill>
                        <a:latin typeface="Encode Sans Semi Condensed"/>
                        <a:ea typeface="Encode Sans Semi Condensed"/>
                        <a:cs typeface="Encode Sans Semi Condensed"/>
                        <a:sym typeface="Encode Sans Semi Condensed"/>
                      </a:endParaRPr>
                    </a:p>
                  </a:txBody>
                  <a:tcPr marT="63500" marB="63500" marR="63500" marL="63500"/>
                </a:tc>
              </a:tr>
              <a:tr h="607025">
                <a:tc>
                  <a:txBody>
                    <a:bodyPr/>
                    <a:lstStyle/>
                    <a:p>
                      <a:pPr indent="0" lvl="0" marL="0" rtl="0" algn="l">
                        <a:spcBef>
                          <a:spcPts val="0"/>
                        </a:spcBef>
                        <a:spcAft>
                          <a:spcPts val="0"/>
                        </a:spcAft>
                        <a:buNone/>
                      </a:pPr>
                      <a:r>
                        <a:rPr lang="en">
                          <a:solidFill>
                            <a:srgbClr val="FF0000"/>
                          </a:solidFill>
                          <a:latin typeface="Encode Sans Semi Condensed"/>
                          <a:ea typeface="Encode Sans Semi Condensed"/>
                          <a:cs typeface="Encode Sans Semi Condensed"/>
                          <a:sym typeface="Encode Sans Semi Condensed"/>
                        </a:rPr>
                        <a:t>LCN 4822 Pneumatic Door Closer / Opener</a:t>
                      </a:r>
                      <a:endParaRPr>
                        <a:solidFill>
                          <a:srgbClr val="FF0000"/>
                        </a:solidFill>
                        <a:latin typeface="Encode Sans Semi Condensed"/>
                        <a:ea typeface="Encode Sans Semi Condensed"/>
                        <a:cs typeface="Encode Sans Semi Condensed"/>
                        <a:sym typeface="Encode Sans Semi Condensed"/>
                      </a:endParaRPr>
                    </a:p>
                  </a:txBody>
                  <a:tcPr marT="63500" marB="63500" marR="63500" marL="63500"/>
                </a:tc>
                <a:tc>
                  <a:txBody>
                    <a:bodyPr/>
                    <a:lstStyle/>
                    <a:p>
                      <a:pPr indent="0" lvl="0" marL="0" rtl="0" algn="l">
                        <a:spcBef>
                          <a:spcPts val="0"/>
                        </a:spcBef>
                        <a:spcAft>
                          <a:spcPts val="0"/>
                        </a:spcAft>
                        <a:buNone/>
                      </a:pPr>
                      <a:r>
                        <a:rPr lang="en">
                          <a:solidFill>
                            <a:srgbClr val="00FF00"/>
                          </a:solidFill>
                          <a:latin typeface="Encode Sans Semi Condensed"/>
                          <a:ea typeface="Encode Sans Semi Condensed"/>
                          <a:cs typeface="Encode Sans Semi Condensed"/>
                          <a:sym typeface="Encode Sans Semi Condensed"/>
                        </a:rPr>
                        <a:t>$1627.50 x 2 (for 2 doors) = $3255</a:t>
                      </a:r>
                      <a:endParaRPr>
                        <a:solidFill>
                          <a:srgbClr val="00FF00"/>
                        </a:solidFill>
                        <a:latin typeface="Encode Sans Semi Condensed"/>
                        <a:ea typeface="Encode Sans Semi Condensed"/>
                        <a:cs typeface="Encode Sans Semi Condensed"/>
                        <a:sym typeface="Encode Sans Semi Condensed"/>
                      </a:endParaRPr>
                    </a:p>
                  </a:txBody>
                  <a:tcPr marT="63500" marB="63500" marR="63500" marL="63500"/>
                </a:tc>
              </a:tr>
              <a:tr h="607025">
                <a:tc>
                  <a:txBody>
                    <a:bodyPr/>
                    <a:lstStyle/>
                    <a:p>
                      <a:pPr indent="0" lvl="0" marL="0" rtl="0" algn="l">
                        <a:spcBef>
                          <a:spcPts val="0"/>
                        </a:spcBef>
                        <a:spcAft>
                          <a:spcPts val="0"/>
                        </a:spcAft>
                        <a:buNone/>
                      </a:pPr>
                      <a:r>
                        <a:rPr lang="en">
                          <a:solidFill>
                            <a:srgbClr val="FF0000"/>
                          </a:solidFill>
                          <a:latin typeface="Encode Sans Semi Condensed"/>
                          <a:ea typeface="Encode Sans Semi Condensed"/>
                          <a:cs typeface="Encode Sans Semi Condensed"/>
                          <a:sym typeface="Encode Sans Semi Condensed"/>
                        </a:rPr>
                        <a:t>Ives 224HD Heavy Duty Full Mortise Continuous Gear Hinge</a:t>
                      </a:r>
                      <a:endParaRPr>
                        <a:solidFill>
                          <a:srgbClr val="FF0000"/>
                        </a:solidFill>
                        <a:latin typeface="Encode Sans Semi Condensed"/>
                        <a:ea typeface="Encode Sans Semi Condensed"/>
                        <a:cs typeface="Encode Sans Semi Condensed"/>
                        <a:sym typeface="Encode Sans Semi Condensed"/>
                      </a:endParaRPr>
                    </a:p>
                  </a:txBody>
                  <a:tcPr marT="63500" marB="63500" marR="63500" marL="63500"/>
                </a:tc>
                <a:tc>
                  <a:txBody>
                    <a:bodyPr/>
                    <a:lstStyle/>
                    <a:p>
                      <a:pPr indent="0" lvl="0" marL="0" rtl="0" algn="l">
                        <a:spcBef>
                          <a:spcPts val="0"/>
                        </a:spcBef>
                        <a:spcAft>
                          <a:spcPts val="0"/>
                        </a:spcAft>
                        <a:buNone/>
                      </a:pPr>
                      <a:r>
                        <a:rPr lang="en">
                          <a:solidFill>
                            <a:srgbClr val="00FF00"/>
                          </a:solidFill>
                          <a:latin typeface="Encode Sans Semi Condensed"/>
                          <a:ea typeface="Encode Sans Semi Condensed"/>
                          <a:cs typeface="Encode Sans Semi Condensed"/>
                          <a:sym typeface="Encode Sans Semi Condensed"/>
                        </a:rPr>
                        <a:t>$115/hinge x 32 hinges (16/door) = $3680</a:t>
                      </a:r>
                      <a:endParaRPr>
                        <a:solidFill>
                          <a:srgbClr val="00FF00"/>
                        </a:solidFill>
                        <a:latin typeface="Encode Sans Semi Condensed"/>
                        <a:ea typeface="Encode Sans Semi Condensed"/>
                        <a:cs typeface="Encode Sans Semi Condensed"/>
                        <a:sym typeface="Encode Sans Semi Condensed"/>
                      </a:endParaRPr>
                    </a:p>
                  </a:txBody>
                  <a:tcPr marT="63500" marB="63500" marR="63500" marL="63500"/>
                </a:tc>
              </a:tr>
              <a:tr h="374100">
                <a:tc>
                  <a:txBody>
                    <a:bodyPr/>
                    <a:lstStyle/>
                    <a:p>
                      <a:pPr indent="0" lvl="0" marL="0" rtl="0" algn="l">
                        <a:spcBef>
                          <a:spcPts val="0"/>
                        </a:spcBef>
                        <a:spcAft>
                          <a:spcPts val="0"/>
                        </a:spcAft>
                        <a:buNone/>
                      </a:pPr>
                      <a:r>
                        <a:rPr lang="en">
                          <a:solidFill>
                            <a:srgbClr val="FF0000"/>
                          </a:solidFill>
                          <a:latin typeface="Encode Sans Semi Condensed"/>
                          <a:ea typeface="Encode Sans Semi Condensed"/>
                          <a:cs typeface="Encode Sans Semi Condensed"/>
                          <a:sym typeface="Encode Sans Semi Condensed"/>
                        </a:rPr>
                        <a:t>Total</a:t>
                      </a:r>
                      <a:endParaRPr>
                        <a:solidFill>
                          <a:srgbClr val="FF0000"/>
                        </a:solidFill>
                        <a:latin typeface="Encode Sans Semi Condensed"/>
                        <a:ea typeface="Encode Sans Semi Condensed"/>
                        <a:cs typeface="Encode Sans Semi Condensed"/>
                        <a:sym typeface="Encode Sans Semi Condensed"/>
                      </a:endParaRPr>
                    </a:p>
                  </a:txBody>
                  <a:tcPr marT="63500" marB="63500" marR="63500" marL="63500"/>
                </a:tc>
                <a:tc>
                  <a:txBody>
                    <a:bodyPr/>
                    <a:lstStyle/>
                    <a:p>
                      <a:pPr indent="0" lvl="0" marL="0" rtl="0" algn="l">
                        <a:spcBef>
                          <a:spcPts val="0"/>
                        </a:spcBef>
                        <a:spcAft>
                          <a:spcPts val="0"/>
                        </a:spcAft>
                        <a:buNone/>
                      </a:pPr>
                      <a:r>
                        <a:rPr lang="en">
                          <a:solidFill>
                            <a:srgbClr val="00FF00"/>
                          </a:solidFill>
                          <a:latin typeface="Encode Sans Semi Condensed"/>
                          <a:ea typeface="Encode Sans Semi Condensed"/>
                          <a:cs typeface="Encode Sans Semi Condensed"/>
                          <a:sym typeface="Encode Sans Semi Condensed"/>
                        </a:rPr>
                        <a:t>$6935</a:t>
                      </a:r>
                      <a:endParaRPr>
                        <a:solidFill>
                          <a:srgbClr val="00FF00"/>
                        </a:solidFill>
                        <a:latin typeface="Encode Sans Semi Condensed"/>
                        <a:ea typeface="Encode Sans Semi Condensed"/>
                        <a:cs typeface="Encode Sans Semi Condensed"/>
                        <a:sym typeface="Encode Sans Semi Condensed"/>
                      </a:endParaRPr>
                    </a:p>
                  </a:txBody>
                  <a:tcPr marT="63500" marB="63500" marR="63500" marL="63500"/>
                </a:tc>
              </a:tr>
            </a:tbl>
          </a:graphicData>
        </a:graphic>
      </p:graphicFrame>
      <p:sp>
        <p:nvSpPr>
          <p:cNvPr id="285" name="Google Shape;285;p41"/>
          <p:cNvSpPr txBox="1"/>
          <p:nvPr/>
        </p:nvSpPr>
        <p:spPr>
          <a:xfrm>
            <a:off x="2428950" y="319925"/>
            <a:ext cx="3597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FFFF"/>
                </a:solidFill>
                <a:latin typeface="Proxima Nova"/>
                <a:ea typeface="Proxima Nova"/>
                <a:cs typeface="Proxima Nova"/>
                <a:sym typeface="Proxima Nova"/>
              </a:rPr>
              <a:t>Implementation costs</a:t>
            </a:r>
            <a:endParaRPr sz="2500">
              <a:solidFill>
                <a:srgbClr val="FFFFFF"/>
              </a:solidFill>
              <a:latin typeface="Proxima Nova"/>
              <a:ea typeface="Proxima Nova"/>
              <a:cs typeface="Proxima Nova"/>
              <a:sym typeface="Proxima Nova"/>
            </a:endParaRPr>
          </a:p>
        </p:txBody>
      </p:sp>
      <p:sp>
        <p:nvSpPr>
          <p:cNvPr id="286" name="Google Shape;286;p41"/>
          <p:cNvSpPr txBox="1"/>
          <p:nvPr/>
        </p:nvSpPr>
        <p:spPr>
          <a:xfrm>
            <a:off x="134700" y="3034525"/>
            <a:ext cx="443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Cons:</a:t>
            </a:r>
            <a:endParaRPr b="1">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b="1">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Expensive</a:t>
            </a:r>
            <a:endParaRPr b="1">
              <a:solidFill>
                <a:srgbClr val="FFFFFF"/>
              </a:solidFill>
              <a:latin typeface="Proxima Nova"/>
              <a:ea typeface="Proxima Nova"/>
              <a:cs typeface="Proxima Nova"/>
              <a:sym typeface="Proxima Nova"/>
            </a:endParaRPr>
          </a:p>
        </p:txBody>
      </p:sp>
      <p:sp>
        <p:nvSpPr>
          <p:cNvPr id="287" name="Google Shape;287;p41"/>
          <p:cNvSpPr txBox="1"/>
          <p:nvPr/>
        </p:nvSpPr>
        <p:spPr>
          <a:xfrm>
            <a:off x="4572000" y="3094275"/>
            <a:ext cx="4555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Pros:</a:t>
            </a:r>
            <a:endParaRPr b="1">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b="1">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Worker Well-being</a:t>
            </a:r>
            <a:endParaRPr b="1">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b="1">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Task Time reduction</a:t>
            </a:r>
            <a:endParaRPr b="1">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b="1">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Injury payout/lawsuits/subsequent cost reduction</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1" name="Shape 291"/>
        <p:cNvGrpSpPr/>
        <p:nvPr/>
      </p:nvGrpSpPr>
      <p:grpSpPr>
        <a:xfrm>
          <a:off x="0" y="0"/>
          <a:ext cx="0" cy="0"/>
          <a:chOff x="0" y="0"/>
          <a:chExt cx="0" cy="0"/>
        </a:xfrm>
      </p:grpSpPr>
      <p:sp>
        <p:nvSpPr>
          <p:cNvPr id="292" name="Google Shape;292;p42"/>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Solution to </a:t>
            </a:r>
            <a:r>
              <a:rPr lang="en">
                <a:latin typeface="Arial"/>
                <a:ea typeface="Arial"/>
                <a:cs typeface="Arial"/>
                <a:sym typeface="Arial"/>
              </a:rPr>
              <a:t>Psychosocial Effects</a:t>
            </a:r>
            <a:endParaRPr>
              <a:solidFill>
                <a:srgbClr val="FFFFFF"/>
              </a:solidFill>
              <a:latin typeface="Arial"/>
              <a:ea typeface="Arial"/>
              <a:cs typeface="Arial"/>
              <a:sym typeface="Arial"/>
            </a:endParaRPr>
          </a:p>
        </p:txBody>
      </p:sp>
      <p:pic>
        <p:nvPicPr>
          <p:cNvPr id="293" name="Google Shape;293;p42"/>
          <p:cNvPicPr preferRelativeResize="0"/>
          <p:nvPr/>
        </p:nvPicPr>
        <p:blipFill>
          <a:blip r:embed="rId3">
            <a:alphaModFix/>
          </a:blip>
          <a:stretch>
            <a:fillRect/>
          </a:stretch>
        </p:blipFill>
        <p:spPr>
          <a:xfrm>
            <a:off x="138300" y="1662787"/>
            <a:ext cx="2542152" cy="2542152"/>
          </a:xfrm>
          <a:prstGeom prst="rect">
            <a:avLst/>
          </a:prstGeom>
          <a:noFill/>
          <a:ln>
            <a:noFill/>
          </a:ln>
        </p:spPr>
      </p:pic>
      <p:sp>
        <p:nvSpPr>
          <p:cNvPr id="294" name="Google Shape;294;p42"/>
          <p:cNvSpPr/>
          <p:nvPr/>
        </p:nvSpPr>
        <p:spPr>
          <a:xfrm>
            <a:off x="2880050" y="2591200"/>
            <a:ext cx="479100" cy="482400"/>
          </a:xfrm>
          <a:prstGeom prst="chevron">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42"/>
          <p:cNvPicPr preferRelativeResize="0"/>
          <p:nvPr/>
        </p:nvPicPr>
        <p:blipFill>
          <a:blip r:embed="rId4">
            <a:alphaModFix/>
          </a:blip>
          <a:stretch>
            <a:fillRect/>
          </a:stretch>
        </p:blipFill>
        <p:spPr>
          <a:xfrm>
            <a:off x="3476400" y="1644962"/>
            <a:ext cx="2647462" cy="2577799"/>
          </a:xfrm>
          <a:prstGeom prst="rect">
            <a:avLst/>
          </a:prstGeom>
          <a:noFill/>
          <a:ln>
            <a:noFill/>
          </a:ln>
        </p:spPr>
      </p:pic>
      <p:sp>
        <p:nvSpPr>
          <p:cNvPr id="296" name="Google Shape;296;p42"/>
          <p:cNvSpPr/>
          <p:nvPr/>
        </p:nvSpPr>
        <p:spPr>
          <a:xfrm>
            <a:off x="6424025" y="2692650"/>
            <a:ext cx="479100" cy="482400"/>
          </a:xfrm>
          <a:prstGeom prst="chevron">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42"/>
          <p:cNvPicPr preferRelativeResize="0"/>
          <p:nvPr/>
        </p:nvPicPr>
        <p:blipFill>
          <a:blip r:embed="rId5">
            <a:alphaModFix/>
          </a:blip>
          <a:stretch>
            <a:fillRect/>
          </a:stretch>
        </p:blipFill>
        <p:spPr>
          <a:xfrm>
            <a:off x="7055525" y="1301202"/>
            <a:ext cx="1936075" cy="3211051"/>
          </a:xfrm>
          <a:prstGeom prst="rect">
            <a:avLst/>
          </a:prstGeom>
          <a:noFill/>
          <a:ln>
            <a:noFill/>
          </a:ln>
        </p:spPr>
      </p:pic>
      <p:sp>
        <p:nvSpPr>
          <p:cNvPr id="298" name="Google Shape;298;p42"/>
          <p:cNvSpPr txBox="1"/>
          <p:nvPr/>
        </p:nvSpPr>
        <p:spPr>
          <a:xfrm>
            <a:off x="138300" y="4204950"/>
            <a:ext cx="2542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Proxima Nova"/>
                <a:ea typeface="Proxima Nova"/>
                <a:cs typeface="Proxima Nova"/>
                <a:sym typeface="Proxima Nova"/>
              </a:rPr>
              <a:t>Figure 8: Proximity Suit</a:t>
            </a:r>
            <a:endParaRPr sz="1100">
              <a:solidFill>
                <a:srgbClr val="FFFFFF"/>
              </a:solidFill>
              <a:latin typeface="Proxima Nova"/>
              <a:ea typeface="Proxima Nova"/>
              <a:cs typeface="Proxima Nova"/>
              <a:sym typeface="Proxima Nova"/>
            </a:endParaRPr>
          </a:p>
        </p:txBody>
      </p:sp>
      <p:sp>
        <p:nvSpPr>
          <p:cNvPr id="299" name="Google Shape;299;p42"/>
          <p:cNvSpPr txBox="1"/>
          <p:nvPr/>
        </p:nvSpPr>
        <p:spPr>
          <a:xfrm>
            <a:off x="3476400" y="4204950"/>
            <a:ext cx="282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Figure 9: </a:t>
            </a:r>
            <a:r>
              <a:rPr lang="en" sz="1000">
                <a:solidFill>
                  <a:srgbClr val="FFFFFF"/>
                </a:solidFill>
                <a:latin typeface="Proxima Nova"/>
                <a:ea typeface="Proxima Nova"/>
                <a:cs typeface="Proxima Nova"/>
                <a:sym typeface="Proxima Nova"/>
              </a:rPr>
              <a:t>Proximity Suit Capabilities </a:t>
            </a:r>
            <a:endParaRPr sz="1000">
              <a:solidFill>
                <a:srgbClr val="FFFFFF"/>
              </a:solidFill>
              <a:latin typeface="Proxima Nova"/>
              <a:ea typeface="Proxima Nova"/>
              <a:cs typeface="Proxima Nova"/>
              <a:sym typeface="Proxima Nova"/>
            </a:endParaRPr>
          </a:p>
        </p:txBody>
      </p:sp>
      <p:sp>
        <p:nvSpPr>
          <p:cNvPr id="300" name="Google Shape;300;p42"/>
          <p:cNvSpPr txBox="1"/>
          <p:nvPr/>
        </p:nvSpPr>
        <p:spPr>
          <a:xfrm>
            <a:off x="7055525" y="4512250"/>
            <a:ext cx="1857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Figure 10: </a:t>
            </a:r>
            <a:r>
              <a:rPr lang="en" sz="1000">
                <a:solidFill>
                  <a:srgbClr val="FFFFFF"/>
                </a:solidFill>
                <a:latin typeface="Proxima Nova"/>
                <a:ea typeface="Proxima Nova"/>
                <a:cs typeface="Proxima Nova"/>
                <a:sym typeface="Proxima Nova"/>
              </a:rPr>
              <a:t>Happy Worker</a:t>
            </a:r>
            <a:endParaRPr sz="1000">
              <a:solidFill>
                <a:srgbClr val="FFFFFF"/>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2150250" y="0"/>
            <a:ext cx="4843500" cy="217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sz="5000"/>
          </a:p>
        </p:txBody>
      </p:sp>
      <p:sp>
        <p:nvSpPr>
          <p:cNvPr id="306" name="Google Shape;306;p43"/>
          <p:cNvSpPr/>
          <p:nvPr/>
        </p:nvSpPr>
        <p:spPr>
          <a:xfrm>
            <a:off x="6094500" y="2103175"/>
            <a:ext cx="3045000" cy="148500"/>
          </a:xfrm>
          <a:prstGeom prst="roundRect">
            <a:avLst>
              <a:gd fmla="val 50000"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txBox="1"/>
          <p:nvPr/>
        </p:nvSpPr>
        <p:spPr>
          <a:xfrm>
            <a:off x="949500" y="2497150"/>
            <a:ext cx="74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Semi Condensed"/>
              <a:ea typeface="Encode Sans Semi Condensed"/>
              <a:cs typeface="Encode Sans Semi Condensed"/>
              <a:sym typeface="Encode Sans Semi Condensed"/>
            </a:endParaRPr>
          </a:p>
        </p:txBody>
      </p:sp>
      <p:pic>
        <p:nvPicPr>
          <p:cNvPr id="308" name="Google Shape;308;p43"/>
          <p:cNvPicPr preferRelativeResize="0"/>
          <p:nvPr/>
        </p:nvPicPr>
        <p:blipFill>
          <a:blip r:embed="rId3">
            <a:alphaModFix/>
          </a:blip>
          <a:stretch>
            <a:fillRect/>
          </a:stretch>
        </p:blipFill>
        <p:spPr>
          <a:xfrm>
            <a:off x="152400" y="2897350"/>
            <a:ext cx="2205600" cy="1676250"/>
          </a:xfrm>
          <a:prstGeom prst="rect">
            <a:avLst/>
          </a:prstGeom>
          <a:noFill/>
          <a:ln>
            <a:noFill/>
          </a:ln>
        </p:spPr>
      </p:pic>
      <p:pic>
        <p:nvPicPr>
          <p:cNvPr id="309" name="Google Shape;309;p43"/>
          <p:cNvPicPr preferRelativeResize="0"/>
          <p:nvPr/>
        </p:nvPicPr>
        <p:blipFill>
          <a:blip r:embed="rId4">
            <a:alphaModFix/>
          </a:blip>
          <a:stretch>
            <a:fillRect/>
          </a:stretch>
        </p:blipFill>
        <p:spPr>
          <a:xfrm>
            <a:off x="6701400" y="2897350"/>
            <a:ext cx="2205600" cy="1676250"/>
          </a:xfrm>
          <a:prstGeom prst="rect">
            <a:avLst/>
          </a:prstGeom>
          <a:noFill/>
          <a:ln>
            <a:noFill/>
          </a:ln>
        </p:spPr>
      </p:pic>
      <p:pic>
        <p:nvPicPr>
          <p:cNvPr id="310" name="Google Shape;310;p43"/>
          <p:cNvPicPr preferRelativeResize="0"/>
          <p:nvPr/>
        </p:nvPicPr>
        <p:blipFill>
          <a:blip r:embed="rId5">
            <a:alphaModFix/>
          </a:blip>
          <a:stretch>
            <a:fillRect/>
          </a:stretch>
        </p:blipFill>
        <p:spPr>
          <a:xfrm>
            <a:off x="2896427" y="2646625"/>
            <a:ext cx="3266550" cy="217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259950" y="-52775"/>
            <a:ext cx="2624100" cy="8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References</a:t>
            </a:r>
            <a:endParaRPr>
              <a:solidFill>
                <a:schemeClr val="accent5"/>
              </a:solidFill>
            </a:endParaRPr>
          </a:p>
        </p:txBody>
      </p:sp>
      <p:sp>
        <p:nvSpPr>
          <p:cNvPr id="316" name="Google Shape;316;p44"/>
          <p:cNvSpPr txBox="1"/>
          <p:nvPr/>
        </p:nvSpPr>
        <p:spPr>
          <a:xfrm>
            <a:off x="509725" y="967000"/>
            <a:ext cx="7734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 Condensed"/>
                <a:ea typeface="Encode Sans Semi Condensed"/>
                <a:cs typeface="Encode Sans Semi Condensed"/>
                <a:sym typeface="Encode Sans Semi Condensed"/>
              </a:rPr>
              <a:t>[8] Keko-Ka, Andrew_Rybalko, Alashi, Images, C., Timoph, Cmapuk_kpynckuu, . . . RUSSELLTATEdotCOM. (n.d.). People who work stock vector Art 470592032. Retrieved April 15, 2021, from </a:t>
            </a:r>
            <a:r>
              <a:rPr lang="en" u="sng">
                <a:solidFill>
                  <a:schemeClr val="hlink"/>
                </a:solidFill>
                <a:latin typeface="Encode Sans Semi Condensed"/>
                <a:ea typeface="Encode Sans Semi Condensed"/>
                <a:cs typeface="Encode Sans Semi Condensed"/>
                <a:sym typeface="Encode Sans Semi Condensed"/>
                <a:hlinkClick r:id="rId3"/>
              </a:rPr>
              <a:t>https://www.istockphoto.com/illustrations/factory-workers-walking</a:t>
            </a:r>
            <a:endParaRPr>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latin typeface="Encode Sans Semi Condensed"/>
                <a:ea typeface="Encode Sans Semi Condensed"/>
                <a:cs typeface="Encode Sans Semi Condensed"/>
                <a:sym typeface="Encode Sans Semi Condensed"/>
              </a:rPr>
              <a:t>[9] 700 series PROXIMITY SUIT. (n.d.). Retrieved April 15, 2021, from </a:t>
            </a:r>
            <a:r>
              <a:rPr lang="en" u="sng">
                <a:solidFill>
                  <a:schemeClr val="hlink"/>
                </a:solidFill>
                <a:latin typeface="Encode Sans Semi Condensed"/>
                <a:ea typeface="Encode Sans Semi Condensed"/>
                <a:cs typeface="Encode Sans Semi Condensed"/>
                <a:sym typeface="Encode Sans Semi Condensed"/>
                <a:hlinkClick r:id="rId4"/>
              </a:rPr>
              <a:t>https://www.lakeland.com/canada/product/aluminized-700ag</a:t>
            </a:r>
            <a:endParaRPr>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t/>
            </a:r>
            <a:endParaRPr>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latin typeface="Encode Sans Semi Condensed"/>
                <a:ea typeface="Encode Sans Semi Condensed"/>
                <a:cs typeface="Encode Sans Semi Condensed"/>
                <a:sym typeface="Encode Sans Semi Condensed"/>
              </a:rPr>
              <a:t>[10]Fire resistant Suit, VINMAX thermal RADIATION 1000 degree heat RESISTANT Aluminized Suit Fireproof CLOTHES include 1 Coat+1 Pant+1 Helmet+1 Pair GLOVE+1 Pair Shoe Cover (shipping from us). (n.d.). Retrieved April 15, 2021, from </a:t>
            </a:r>
            <a:r>
              <a:rPr lang="en" u="sng">
                <a:solidFill>
                  <a:srgbClr val="1155CC"/>
                </a:solidFill>
                <a:latin typeface="Encode Sans Semi Condensed"/>
                <a:ea typeface="Encode Sans Semi Condensed"/>
                <a:cs typeface="Encode Sans Semi Condensed"/>
                <a:sym typeface="Encode Sans Semi Condensed"/>
                <a:hlinkClick r:id="rId5">
                  <a:extLst>
                    <a:ext uri="{A12FA001-AC4F-418D-AE19-62706E023703}">
                      <ahyp:hlinkClr val="tx"/>
                    </a:ext>
                  </a:extLst>
                </a:hlinkClick>
              </a:rPr>
              <a:t>https://www.amazon.ca/Resistant-vinmax-Radiation-Aluminized-Fireproof/dp/B07QKWSY8W</a:t>
            </a:r>
            <a:endParaRPr sz="1700">
              <a:latin typeface="Encode Sans Semi Condensed"/>
              <a:ea typeface="Encode Sans Semi Condensed"/>
              <a:cs typeface="Encode Sans Semi Condensed"/>
              <a:sym typeface="Encode Sans Semi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4653950" y="815025"/>
            <a:ext cx="4111800" cy="15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Factors Engineering Design at Cyclone MFG.</a:t>
            </a:r>
            <a:endParaRPr/>
          </a:p>
        </p:txBody>
      </p:sp>
      <p:sp>
        <p:nvSpPr>
          <p:cNvPr id="175" name="Google Shape;175;p29"/>
          <p:cNvSpPr txBox="1"/>
          <p:nvPr>
            <p:ph idx="1" type="subTitle"/>
          </p:nvPr>
        </p:nvSpPr>
        <p:spPr>
          <a:xfrm>
            <a:off x="4709425" y="2551375"/>
            <a:ext cx="3843300" cy="1479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Aerospace Manufacturing company</a:t>
            </a:r>
            <a:endParaRPr sz="1600"/>
          </a:p>
          <a:p>
            <a:pPr indent="-330200" lvl="0" marL="457200" rtl="0" algn="l">
              <a:spcBef>
                <a:spcPts val="0"/>
              </a:spcBef>
              <a:spcAft>
                <a:spcPts val="0"/>
              </a:spcAft>
              <a:buSzPts val="1600"/>
              <a:buChar char="❖"/>
            </a:pPr>
            <a:r>
              <a:rPr lang="en" sz="1600"/>
              <a:t>6 branches with 500,</a:t>
            </a:r>
            <a:r>
              <a:rPr lang="en" sz="1600"/>
              <a:t>000 sq</a:t>
            </a:r>
            <a:r>
              <a:rPr lang="en" sz="1600"/>
              <a:t> ft of manufacturing space</a:t>
            </a:r>
            <a:endParaRPr sz="1600"/>
          </a:p>
          <a:p>
            <a:pPr indent="-330200" lvl="0" marL="457200" rtl="0" algn="l">
              <a:spcBef>
                <a:spcPts val="0"/>
              </a:spcBef>
              <a:spcAft>
                <a:spcPts val="0"/>
              </a:spcAft>
              <a:buSzPts val="1600"/>
              <a:buChar char="❖"/>
            </a:pPr>
            <a:r>
              <a:rPr lang="en" sz="1600"/>
              <a:t>200+ employees </a:t>
            </a:r>
            <a:endParaRPr sz="1600"/>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6" name="Google Shape;176;p29"/>
          <p:cNvPicPr preferRelativeResize="0"/>
          <p:nvPr/>
        </p:nvPicPr>
        <p:blipFill>
          <a:blip r:embed="rId3">
            <a:alphaModFix/>
          </a:blip>
          <a:stretch>
            <a:fillRect/>
          </a:stretch>
        </p:blipFill>
        <p:spPr>
          <a:xfrm>
            <a:off x="659850" y="958103"/>
            <a:ext cx="2921325" cy="293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517750" y="945025"/>
            <a:ext cx="2102700" cy="4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1 	</a:t>
            </a:r>
            <a:endParaRPr/>
          </a:p>
        </p:txBody>
      </p:sp>
      <p:sp>
        <p:nvSpPr>
          <p:cNvPr id="182" name="Google Shape;182;p30"/>
          <p:cNvSpPr txBox="1"/>
          <p:nvPr>
            <p:ph idx="1" type="subTitle"/>
          </p:nvPr>
        </p:nvSpPr>
        <p:spPr>
          <a:xfrm>
            <a:off x="3517750" y="1336675"/>
            <a:ext cx="21018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Mask Parts </a:t>
            </a:r>
            <a:endParaRPr>
              <a:latin typeface="Encode Sans Semi Condensed SemiBold"/>
              <a:ea typeface="Encode Sans Semi Condensed SemiBold"/>
              <a:cs typeface="Encode Sans Semi Condensed SemiBold"/>
              <a:sym typeface="Encode Sans Semi Condensed SemiBold"/>
            </a:endParaRPr>
          </a:p>
          <a:p>
            <a:pPr indent="0" lvl="0" marL="0" rtl="0" algn="l">
              <a:spcBef>
                <a:spcPts val="0"/>
              </a:spcBef>
              <a:spcAft>
                <a:spcPts val="0"/>
              </a:spcAft>
              <a:buNone/>
            </a:pPr>
            <a:r>
              <a:t/>
            </a:r>
            <a:endParaRPr/>
          </a:p>
        </p:txBody>
      </p:sp>
      <p:sp>
        <p:nvSpPr>
          <p:cNvPr id="183" name="Google Shape;183;p30"/>
          <p:cNvSpPr txBox="1"/>
          <p:nvPr>
            <p:ph idx="2" type="subTitle"/>
          </p:nvPr>
        </p:nvSpPr>
        <p:spPr>
          <a:xfrm>
            <a:off x="3517750" y="1783200"/>
            <a:ext cx="2103300" cy="9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Tape the boreings on parts where customer does not want paint</a:t>
            </a:r>
            <a:endParaRPr/>
          </a:p>
        </p:txBody>
      </p:sp>
      <p:sp>
        <p:nvSpPr>
          <p:cNvPr id="184" name="Google Shape;184;p30"/>
          <p:cNvSpPr txBox="1"/>
          <p:nvPr>
            <p:ph idx="3" type="title"/>
          </p:nvPr>
        </p:nvSpPr>
        <p:spPr>
          <a:xfrm>
            <a:off x="629875" y="1712250"/>
            <a:ext cx="2185500" cy="171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Masking Process</a:t>
            </a:r>
            <a:endParaRPr/>
          </a:p>
        </p:txBody>
      </p:sp>
      <p:sp>
        <p:nvSpPr>
          <p:cNvPr id="185" name="Google Shape;185;p30"/>
          <p:cNvSpPr txBox="1"/>
          <p:nvPr>
            <p:ph idx="4" type="title"/>
          </p:nvPr>
        </p:nvSpPr>
        <p:spPr>
          <a:xfrm>
            <a:off x="5815600" y="945025"/>
            <a:ext cx="2100600" cy="4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2 </a:t>
            </a:r>
            <a:endParaRPr/>
          </a:p>
        </p:txBody>
      </p:sp>
      <p:sp>
        <p:nvSpPr>
          <p:cNvPr id="186" name="Google Shape;186;p30"/>
          <p:cNvSpPr txBox="1"/>
          <p:nvPr>
            <p:ph idx="5" type="subTitle"/>
          </p:nvPr>
        </p:nvSpPr>
        <p:spPr>
          <a:xfrm>
            <a:off x="5815600" y="1336675"/>
            <a:ext cx="30900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Transport Masked Parts </a:t>
            </a:r>
            <a:endParaRPr/>
          </a:p>
        </p:txBody>
      </p:sp>
      <p:sp>
        <p:nvSpPr>
          <p:cNvPr id="187" name="Google Shape;187;p30"/>
          <p:cNvSpPr txBox="1"/>
          <p:nvPr>
            <p:ph idx="6" type="subTitle"/>
          </p:nvPr>
        </p:nvSpPr>
        <p:spPr>
          <a:xfrm>
            <a:off x="5815600" y="1783200"/>
            <a:ext cx="2103300" cy="7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Push the racks with the parts to masker</a:t>
            </a:r>
            <a:endParaRPr/>
          </a:p>
        </p:txBody>
      </p:sp>
      <p:sp>
        <p:nvSpPr>
          <p:cNvPr id="188" name="Google Shape;188;p30"/>
          <p:cNvSpPr txBox="1"/>
          <p:nvPr>
            <p:ph idx="7" type="title"/>
          </p:nvPr>
        </p:nvSpPr>
        <p:spPr>
          <a:xfrm>
            <a:off x="3517750" y="3249125"/>
            <a:ext cx="2102100" cy="4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3 	</a:t>
            </a:r>
            <a:endParaRPr/>
          </a:p>
        </p:txBody>
      </p:sp>
      <p:sp>
        <p:nvSpPr>
          <p:cNvPr id="189" name="Google Shape;189;p30"/>
          <p:cNvSpPr txBox="1"/>
          <p:nvPr>
            <p:ph idx="8" type="subTitle"/>
          </p:nvPr>
        </p:nvSpPr>
        <p:spPr>
          <a:xfrm>
            <a:off x="3517750" y="3636275"/>
            <a:ext cx="21012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Painter Paints </a:t>
            </a:r>
            <a:endParaRPr/>
          </a:p>
        </p:txBody>
      </p:sp>
      <p:sp>
        <p:nvSpPr>
          <p:cNvPr id="190" name="Google Shape;190;p30"/>
          <p:cNvSpPr txBox="1"/>
          <p:nvPr>
            <p:ph idx="9" type="subTitle"/>
          </p:nvPr>
        </p:nvSpPr>
        <p:spPr>
          <a:xfrm>
            <a:off x="3517750" y="4076750"/>
            <a:ext cx="2103300" cy="7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Paint the parts </a:t>
            </a:r>
            <a:r>
              <a:rPr lang="en"/>
              <a:t>received</a:t>
            </a:r>
            <a:r>
              <a:rPr lang="en"/>
              <a:t> according to customers needs</a:t>
            </a:r>
            <a:endParaRPr/>
          </a:p>
        </p:txBody>
      </p:sp>
      <p:sp>
        <p:nvSpPr>
          <p:cNvPr id="191" name="Google Shape;191;p30"/>
          <p:cNvSpPr txBox="1"/>
          <p:nvPr>
            <p:ph idx="13" type="title"/>
          </p:nvPr>
        </p:nvSpPr>
        <p:spPr>
          <a:xfrm>
            <a:off x="5815600" y="3249125"/>
            <a:ext cx="2100600" cy="4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4 </a:t>
            </a:r>
            <a:endParaRPr/>
          </a:p>
        </p:txBody>
      </p:sp>
      <p:sp>
        <p:nvSpPr>
          <p:cNvPr id="192" name="Google Shape;192;p30"/>
          <p:cNvSpPr txBox="1"/>
          <p:nvPr>
            <p:ph idx="15" type="subTitle"/>
          </p:nvPr>
        </p:nvSpPr>
        <p:spPr>
          <a:xfrm>
            <a:off x="5815600" y="4076750"/>
            <a:ext cx="2103300" cy="7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300kg furnace door and place parts </a:t>
            </a:r>
            <a:r>
              <a:rPr lang="en"/>
              <a:t>inside</a:t>
            </a:r>
            <a:r>
              <a:rPr lang="en"/>
              <a:t> to dry</a:t>
            </a:r>
            <a:endParaRPr/>
          </a:p>
        </p:txBody>
      </p:sp>
      <p:sp>
        <p:nvSpPr>
          <p:cNvPr id="193" name="Google Shape;193;p30"/>
          <p:cNvSpPr txBox="1"/>
          <p:nvPr>
            <p:ph idx="14" type="subTitle"/>
          </p:nvPr>
        </p:nvSpPr>
        <p:spPr>
          <a:xfrm>
            <a:off x="5815600" y="3636275"/>
            <a:ext cx="32016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Transport Parts to </a:t>
            </a:r>
            <a:r>
              <a:rPr lang="en"/>
              <a:t>Furnace</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1"/>
          <p:cNvPicPr preferRelativeResize="0"/>
          <p:nvPr/>
        </p:nvPicPr>
        <p:blipFill rotWithShape="1">
          <a:blip r:embed="rId3">
            <a:alphaModFix/>
          </a:blip>
          <a:srcRect b="9270" l="5855" r="0" t="4892"/>
          <a:stretch/>
        </p:blipFill>
        <p:spPr>
          <a:xfrm>
            <a:off x="542250" y="0"/>
            <a:ext cx="8601748" cy="4128475"/>
          </a:xfrm>
          <a:prstGeom prst="rect">
            <a:avLst/>
          </a:prstGeom>
          <a:noFill/>
          <a:ln>
            <a:noFill/>
          </a:ln>
        </p:spPr>
      </p:pic>
      <p:pic>
        <p:nvPicPr>
          <p:cNvPr id="199" name="Google Shape;199;p31"/>
          <p:cNvPicPr preferRelativeResize="0"/>
          <p:nvPr/>
        </p:nvPicPr>
        <p:blipFill>
          <a:blip r:embed="rId4">
            <a:alphaModFix/>
          </a:blip>
          <a:stretch>
            <a:fillRect/>
          </a:stretch>
        </p:blipFill>
        <p:spPr>
          <a:xfrm>
            <a:off x="0" y="0"/>
            <a:ext cx="1001600" cy="4128476"/>
          </a:xfrm>
          <a:prstGeom prst="rect">
            <a:avLst/>
          </a:prstGeom>
          <a:noFill/>
          <a:ln>
            <a:noFill/>
          </a:ln>
        </p:spPr>
      </p:pic>
      <p:sp>
        <p:nvSpPr>
          <p:cNvPr id="200" name="Google Shape;200;p31"/>
          <p:cNvSpPr txBox="1"/>
          <p:nvPr/>
        </p:nvSpPr>
        <p:spPr>
          <a:xfrm>
            <a:off x="3072000" y="436402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Encode Sans Semi Condensed"/>
                <a:ea typeface="Encode Sans Semi Condensed"/>
                <a:cs typeface="Encode Sans Semi Condensed"/>
                <a:sym typeface="Encode Sans Semi Condensed"/>
              </a:rPr>
              <a:t>Current Design</a:t>
            </a:r>
            <a:endParaRPr/>
          </a:p>
        </p:txBody>
      </p:sp>
      <p:sp>
        <p:nvSpPr>
          <p:cNvPr id="201" name="Google Shape;201;p31"/>
          <p:cNvSpPr/>
          <p:nvPr/>
        </p:nvSpPr>
        <p:spPr>
          <a:xfrm>
            <a:off x="3049500" y="4058100"/>
            <a:ext cx="3045000" cy="1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idx="2" type="title"/>
          </p:nvPr>
        </p:nvSpPr>
        <p:spPr>
          <a:xfrm flipH="1">
            <a:off x="-76925" y="2012850"/>
            <a:ext cx="2893500" cy="111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Racks</a:t>
            </a:r>
            <a:endParaRPr sz="4800"/>
          </a:p>
        </p:txBody>
      </p:sp>
      <p:pic>
        <p:nvPicPr>
          <p:cNvPr id="207" name="Google Shape;207;p32"/>
          <p:cNvPicPr preferRelativeResize="0"/>
          <p:nvPr/>
        </p:nvPicPr>
        <p:blipFill>
          <a:blip r:embed="rId3">
            <a:alphaModFix/>
          </a:blip>
          <a:stretch>
            <a:fillRect/>
          </a:stretch>
        </p:blipFill>
        <p:spPr>
          <a:xfrm>
            <a:off x="3045900" y="660300"/>
            <a:ext cx="5945701" cy="4018053"/>
          </a:xfrm>
          <a:prstGeom prst="rect">
            <a:avLst/>
          </a:prstGeom>
          <a:noFill/>
          <a:ln>
            <a:noFill/>
          </a:ln>
        </p:spPr>
      </p:pic>
      <p:sp>
        <p:nvSpPr>
          <p:cNvPr id="208" name="Google Shape;208;p32"/>
          <p:cNvSpPr txBox="1"/>
          <p:nvPr/>
        </p:nvSpPr>
        <p:spPr>
          <a:xfrm>
            <a:off x="4518750" y="4721700"/>
            <a:ext cx="3000000" cy="52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rgbClr val="869FB2"/>
                </a:solidFill>
              </a:rPr>
              <a:t>Figure 1: Current Rack situation</a:t>
            </a:r>
            <a:endParaRPr sz="700">
              <a:solidFill>
                <a:srgbClr val="869FB2"/>
              </a:solidFill>
            </a:endParaRPr>
          </a:p>
          <a:p>
            <a:pPr indent="0" lvl="0" marL="0" rtl="0" algn="ctr">
              <a:lnSpc>
                <a:spcPct val="115000"/>
              </a:lnSpc>
              <a:spcBef>
                <a:spcPts val="0"/>
              </a:spcBef>
              <a:spcAft>
                <a:spcPts val="0"/>
              </a:spcAft>
              <a:buNone/>
            </a:pPr>
            <a:r>
              <a:t/>
            </a:r>
            <a:endParaRPr>
              <a:solidFill>
                <a:srgbClr val="869FB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3"/>
          <p:cNvPicPr preferRelativeResize="0"/>
          <p:nvPr/>
        </p:nvPicPr>
        <p:blipFill>
          <a:blip r:embed="rId3">
            <a:alphaModFix/>
          </a:blip>
          <a:stretch>
            <a:fillRect/>
          </a:stretch>
        </p:blipFill>
        <p:spPr>
          <a:xfrm>
            <a:off x="1795800" y="191975"/>
            <a:ext cx="5552410" cy="2551649"/>
          </a:xfrm>
          <a:prstGeom prst="rect">
            <a:avLst/>
          </a:prstGeom>
          <a:noFill/>
          <a:ln>
            <a:noFill/>
          </a:ln>
        </p:spPr>
      </p:pic>
      <p:sp>
        <p:nvSpPr>
          <p:cNvPr id="214" name="Google Shape;214;p33"/>
          <p:cNvSpPr txBox="1"/>
          <p:nvPr>
            <p:ph idx="1" type="subTitle"/>
          </p:nvPr>
        </p:nvSpPr>
        <p:spPr>
          <a:xfrm>
            <a:off x="1493250" y="3449225"/>
            <a:ext cx="6157500" cy="13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b="1" lang="en"/>
              <a:t>95th percentile male</a:t>
            </a:r>
            <a:r>
              <a:rPr lang="en"/>
              <a:t> </a:t>
            </a:r>
            <a:r>
              <a:rPr lang="en"/>
              <a:t>				 </a:t>
            </a:r>
            <a:r>
              <a:rPr b="1" lang="en"/>
              <a:t>5th percentile female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Low rack 16” above the ground			    High</a:t>
            </a:r>
            <a:r>
              <a:rPr lang="en"/>
              <a:t> rack 76” above the ground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3965.1 N Compression Force				          4% Capable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5" name="Google Shape;215;p33"/>
          <p:cNvSpPr/>
          <p:nvPr/>
        </p:nvSpPr>
        <p:spPr>
          <a:xfrm>
            <a:off x="3049500" y="2838900"/>
            <a:ext cx="3045000" cy="1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txBox="1"/>
          <p:nvPr/>
        </p:nvSpPr>
        <p:spPr>
          <a:xfrm>
            <a:off x="3072000" y="2651100"/>
            <a:ext cx="3000000" cy="52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rgbClr val="869FB2"/>
                </a:solidFill>
              </a:rPr>
              <a:t>Figure 2: 95th percentile male and 5th percentile female Rack</a:t>
            </a:r>
            <a:endParaRPr sz="700">
              <a:solidFill>
                <a:srgbClr val="869FB2"/>
              </a:solidFill>
            </a:endParaRPr>
          </a:p>
          <a:p>
            <a:pPr indent="0" lvl="0" marL="0" rtl="0" algn="ctr">
              <a:lnSpc>
                <a:spcPct val="115000"/>
              </a:lnSpc>
              <a:spcBef>
                <a:spcPts val="0"/>
              </a:spcBef>
              <a:spcAft>
                <a:spcPts val="0"/>
              </a:spcAft>
              <a:buNone/>
            </a:pPr>
            <a:r>
              <a:t/>
            </a:r>
            <a:endParaRPr>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idx="2" type="title"/>
          </p:nvPr>
        </p:nvSpPr>
        <p:spPr>
          <a:xfrm flipH="1">
            <a:off x="0" y="2012850"/>
            <a:ext cx="2893500" cy="111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Racks</a:t>
            </a:r>
            <a:endParaRPr sz="4800"/>
          </a:p>
        </p:txBody>
      </p:sp>
      <p:pic>
        <p:nvPicPr>
          <p:cNvPr id="222" name="Google Shape;222;p34"/>
          <p:cNvPicPr preferRelativeResize="0"/>
          <p:nvPr/>
        </p:nvPicPr>
        <p:blipFill rotWithShape="1">
          <a:blip r:embed="rId3">
            <a:alphaModFix/>
          </a:blip>
          <a:srcRect b="0" l="0" r="1826" t="12998"/>
          <a:stretch/>
        </p:blipFill>
        <p:spPr>
          <a:xfrm>
            <a:off x="3653500" y="2615675"/>
            <a:ext cx="4698775" cy="2102525"/>
          </a:xfrm>
          <a:prstGeom prst="rect">
            <a:avLst/>
          </a:prstGeom>
          <a:noFill/>
          <a:ln>
            <a:noFill/>
          </a:ln>
        </p:spPr>
      </p:pic>
      <p:pic>
        <p:nvPicPr>
          <p:cNvPr id="223" name="Google Shape;223;p34"/>
          <p:cNvPicPr preferRelativeResize="0"/>
          <p:nvPr/>
        </p:nvPicPr>
        <p:blipFill rotWithShape="1">
          <a:blip r:embed="rId4">
            <a:alphaModFix/>
          </a:blip>
          <a:srcRect b="7381" l="0" r="0" t="0"/>
          <a:stretch/>
        </p:blipFill>
        <p:spPr>
          <a:xfrm>
            <a:off x="3653500" y="331875"/>
            <a:ext cx="4698775" cy="2140200"/>
          </a:xfrm>
          <a:prstGeom prst="rect">
            <a:avLst/>
          </a:prstGeom>
          <a:noFill/>
          <a:ln>
            <a:noFill/>
          </a:ln>
        </p:spPr>
      </p:pic>
      <p:sp>
        <p:nvSpPr>
          <p:cNvPr id="224" name="Google Shape;224;p34"/>
          <p:cNvSpPr txBox="1"/>
          <p:nvPr/>
        </p:nvSpPr>
        <p:spPr>
          <a:xfrm>
            <a:off x="4502875" y="2384200"/>
            <a:ext cx="3000000" cy="52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rgbClr val="869FB2"/>
                </a:solidFill>
              </a:rPr>
              <a:t>Figure 3.1: New Rack design</a:t>
            </a:r>
            <a:endParaRPr sz="700">
              <a:solidFill>
                <a:srgbClr val="869FB2"/>
              </a:solidFill>
            </a:endParaRPr>
          </a:p>
          <a:p>
            <a:pPr indent="0" lvl="0" marL="0" rtl="0" algn="ctr">
              <a:lnSpc>
                <a:spcPct val="115000"/>
              </a:lnSpc>
              <a:spcBef>
                <a:spcPts val="0"/>
              </a:spcBef>
              <a:spcAft>
                <a:spcPts val="0"/>
              </a:spcAft>
              <a:buNone/>
            </a:pPr>
            <a:r>
              <a:t/>
            </a:r>
            <a:endParaRPr>
              <a:solidFill>
                <a:srgbClr val="869FB2"/>
              </a:solidFill>
            </a:endParaRPr>
          </a:p>
        </p:txBody>
      </p:sp>
      <p:sp>
        <p:nvSpPr>
          <p:cNvPr id="225" name="Google Shape;225;p34"/>
          <p:cNvSpPr txBox="1"/>
          <p:nvPr/>
        </p:nvSpPr>
        <p:spPr>
          <a:xfrm>
            <a:off x="4502875" y="4718200"/>
            <a:ext cx="3000000" cy="52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rgbClr val="869FB2"/>
                </a:solidFill>
              </a:rPr>
              <a:t>Figure 3.2: New Rack design with slider out</a:t>
            </a:r>
            <a:endParaRPr sz="700">
              <a:solidFill>
                <a:srgbClr val="869FB2"/>
              </a:solidFill>
            </a:endParaRPr>
          </a:p>
          <a:p>
            <a:pPr indent="0" lvl="0" marL="0" rtl="0" algn="ctr">
              <a:lnSpc>
                <a:spcPct val="115000"/>
              </a:lnSpc>
              <a:spcBef>
                <a:spcPts val="0"/>
              </a:spcBef>
              <a:spcAft>
                <a:spcPts val="0"/>
              </a:spcAft>
              <a:buNone/>
            </a:pPr>
            <a:r>
              <a:t/>
            </a:r>
            <a:endParaRPr>
              <a:solidFill>
                <a:srgbClr val="869FB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5"/>
          <p:cNvPicPr preferRelativeResize="0"/>
          <p:nvPr/>
        </p:nvPicPr>
        <p:blipFill>
          <a:blip r:embed="rId3">
            <a:alphaModFix/>
          </a:blip>
          <a:stretch>
            <a:fillRect/>
          </a:stretch>
        </p:blipFill>
        <p:spPr>
          <a:xfrm>
            <a:off x="1135525" y="393425"/>
            <a:ext cx="2773306" cy="2115050"/>
          </a:xfrm>
          <a:prstGeom prst="rect">
            <a:avLst/>
          </a:prstGeom>
          <a:noFill/>
          <a:ln>
            <a:noFill/>
          </a:ln>
        </p:spPr>
      </p:pic>
      <p:pic>
        <p:nvPicPr>
          <p:cNvPr id="231" name="Google Shape;231;p35"/>
          <p:cNvPicPr preferRelativeResize="0"/>
          <p:nvPr/>
        </p:nvPicPr>
        <p:blipFill>
          <a:blip r:embed="rId4">
            <a:alphaModFix/>
          </a:blip>
          <a:stretch>
            <a:fillRect/>
          </a:stretch>
        </p:blipFill>
        <p:spPr>
          <a:xfrm>
            <a:off x="5253431" y="384150"/>
            <a:ext cx="2466975" cy="2133600"/>
          </a:xfrm>
          <a:prstGeom prst="rect">
            <a:avLst/>
          </a:prstGeom>
          <a:noFill/>
          <a:ln>
            <a:noFill/>
          </a:ln>
        </p:spPr>
      </p:pic>
      <p:sp>
        <p:nvSpPr>
          <p:cNvPr id="232" name="Google Shape;232;p35"/>
          <p:cNvSpPr txBox="1"/>
          <p:nvPr>
            <p:ph idx="1" type="subTitle"/>
          </p:nvPr>
        </p:nvSpPr>
        <p:spPr>
          <a:xfrm>
            <a:off x="1493250" y="3449225"/>
            <a:ext cx="6157500" cy="13116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a:t>95th percentile male</a:t>
            </a:r>
            <a:r>
              <a:rPr lang="en"/>
              <a:t> 				</a:t>
            </a:r>
            <a:r>
              <a:rPr b="1" lang="en"/>
              <a:t>5th percentile female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Low rack 30” above the ground			High rack 40” above the ground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2521.6 N Compression Force				     97% Capable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3" name="Google Shape;233;p35"/>
          <p:cNvSpPr/>
          <p:nvPr/>
        </p:nvSpPr>
        <p:spPr>
          <a:xfrm>
            <a:off x="3049500" y="2838900"/>
            <a:ext cx="3045000" cy="1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txBox="1"/>
          <p:nvPr/>
        </p:nvSpPr>
        <p:spPr>
          <a:xfrm>
            <a:off x="1022175" y="2463300"/>
            <a:ext cx="3000000" cy="52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rgbClr val="869FB2"/>
                </a:solidFill>
              </a:rPr>
              <a:t>Figure 4.1: 95th percentile male rack redesign</a:t>
            </a:r>
            <a:endParaRPr sz="700">
              <a:solidFill>
                <a:srgbClr val="869FB2"/>
              </a:solidFill>
            </a:endParaRPr>
          </a:p>
          <a:p>
            <a:pPr indent="0" lvl="0" marL="0" rtl="0" algn="ctr">
              <a:lnSpc>
                <a:spcPct val="115000"/>
              </a:lnSpc>
              <a:spcBef>
                <a:spcPts val="0"/>
              </a:spcBef>
              <a:spcAft>
                <a:spcPts val="0"/>
              </a:spcAft>
              <a:buNone/>
            </a:pPr>
            <a:r>
              <a:t/>
            </a:r>
            <a:endParaRPr>
              <a:solidFill>
                <a:srgbClr val="869FB2"/>
              </a:solidFill>
            </a:endParaRPr>
          </a:p>
        </p:txBody>
      </p:sp>
      <p:sp>
        <p:nvSpPr>
          <p:cNvPr id="235" name="Google Shape;235;p35"/>
          <p:cNvSpPr txBox="1"/>
          <p:nvPr/>
        </p:nvSpPr>
        <p:spPr>
          <a:xfrm>
            <a:off x="4986900" y="2463300"/>
            <a:ext cx="3000000" cy="52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rgbClr val="869FB2"/>
                </a:solidFill>
              </a:rPr>
              <a:t>Figure 4.2: 5th percentile female rack redesign</a:t>
            </a:r>
            <a:endParaRPr sz="700">
              <a:solidFill>
                <a:srgbClr val="869FB2"/>
              </a:solidFill>
            </a:endParaRPr>
          </a:p>
          <a:p>
            <a:pPr indent="0" lvl="0" marL="0" rtl="0" algn="ctr">
              <a:lnSpc>
                <a:spcPct val="115000"/>
              </a:lnSpc>
              <a:spcBef>
                <a:spcPts val="0"/>
              </a:spcBef>
              <a:spcAft>
                <a:spcPts val="0"/>
              </a:spcAft>
              <a:buNone/>
            </a:pPr>
            <a:r>
              <a:t/>
            </a:r>
            <a:endParaRPr>
              <a:solidFill>
                <a:srgbClr val="869FB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idx="2" type="title"/>
          </p:nvPr>
        </p:nvSpPr>
        <p:spPr>
          <a:xfrm flipH="1">
            <a:off x="0" y="2012850"/>
            <a:ext cx="2893500" cy="111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Furnace</a:t>
            </a:r>
            <a:endParaRPr sz="4800"/>
          </a:p>
        </p:txBody>
      </p:sp>
      <p:pic>
        <p:nvPicPr>
          <p:cNvPr id="241" name="Google Shape;241;p36"/>
          <p:cNvPicPr preferRelativeResize="0"/>
          <p:nvPr/>
        </p:nvPicPr>
        <p:blipFill>
          <a:blip r:embed="rId3">
            <a:alphaModFix/>
          </a:blip>
          <a:stretch>
            <a:fillRect/>
          </a:stretch>
        </p:blipFill>
        <p:spPr>
          <a:xfrm>
            <a:off x="3983150" y="152400"/>
            <a:ext cx="4138733"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Annual Report by Slidesgo">
  <a:themeElements>
    <a:clrScheme name="Simple Light">
      <a:dk1>
        <a:srgbClr val="192E40"/>
      </a:dk1>
      <a:lt1>
        <a:srgbClr val="FCFCFC"/>
      </a:lt1>
      <a:dk2>
        <a:srgbClr val="192E40"/>
      </a:dk2>
      <a:lt2>
        <a:srgbClr val="EBF3F8"/>
      </a:lt2>
      <a:accent1>
        <a:srgbClr val="192E40"/>
      </a:accent1>
      <a:accent2>
        <a:srgbClr val="FFC479"/>
      </a:accent2>
      <a:accent3>
        <a:srgbClr val="FF9179"/>
      </a:accent3>
      <a:accent4>
        <a:srgbClr val="192E40"/>
      </a:accent4>
      <a:accent5>
        <a:srgbClr val="CBD9E2"/>
      </a:accent5>
      <a:accent6>
        <a:srgbClr val="FFC479"/>
      </a:accent6>
      <a:hlink>
        <a:srgbClr val="192E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